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9" r:id="rId4"/>
    <p:sldId id="270" r:id="rId5"/>
    <p:sldId id="271" r:id="rId6"/>
    <p:sldId id="349" r:id="rId7"/>
    <p:sldId id="272" r:id="rId8"/>
    <p:sldId id="273" r:id="rId9"/>
    <p:sldId id="274" r:id="rId10"/>
    <p:sldId id="279" r:id="rId11"/>
    <p:sldId id="281" r:id="rId12"/>
    <p:sldId id="282" r:id="rId13"/>
    <p:sldId id="283" r:id="rId14"/>
    <p:sldId id="284" r:id="rId15"/>
    <p:sldId id="285" r:id="rId16"/>
    <p:sldId id="275" r:id="rId17"/>
    <p:sldId id="286" r:id="rId18"/>
    <p:sldId id="287" r:id="rId19"/>
    <p:sldId id="308" r:id="rId20"/>
    <p:sldId id="377" r:id="rId21"/>
    <p:sldId id="311" r:id="rId22"/>
    <p:sldId id="309" r:id="rId23"/>
    <p:sldId id="310" r:id="rId24"/>
    <p:sldId id="312" r:id="rId25"/>
    <p:sldId id="313" r:id="rId26"/>
    <p:sldId id="290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4" r:id="rId37"/>
    <p:sldId id="333" r:id="rId38"/>
    <p:sldId id="335" r:id="rId39"/>
    <p:sldId id="336" r:id="rId40"/>
    <p:sldId id="302" r:id="rId41"/>
    <p:sldId id="338" r:id="rId42"/>
    <p:sldId id="337" r:id="rId43"/>
    <p:sldId id="339" r:id="rId44"/>
    <p:sldId id="340" r:id="rId45"/>
    <p:sldId id="341" r:id="rId46"/>
    <p:sldId id="342" r:id="rId47"/>
    <p:sldId id="348" r:id="rId48"/>
    <p:sldId id="295" r:id="rId49"/>
    <p:sldId id="288" r:id="rId50"/>
    <p:sldId id="320" r:id="rId51"/>
    <p:sldId id="321" r:id="rId52"/>
    <p:sldId id="322" r:id="rId53"/>
    <p:sldId id="314" r:id="rId54"/>
    <p:sldId id="316" r:id="rId55"/>
    <p:sldId id="315" r:id="rId56"/>
    <p:sldId id="317" r:id="rId57"/>
    <p:sldId id="318" r:id="rId58"/>
    <p:sldId id="378" r:id="rId59"/>
    <p:sldId id="344" r:id="rId60"/>
    <p:sldId id="345" r:id="rId61"/>
    <p:sldId id="346" r:id="rId62"/>
    <p:sldId id="347" r:id="rId63"/>
    <p:sldId id="293" r:id="rId64"/>
    <p:sldId id="343" r:id="rId65"/>
    <p:sldId id="294" r:id="rId66"/>
    <p:sldId id="304" r:id="rId67"/>
    <p:sldId id="305" r:id="rId68"/>
    <p:sldId id="384" r:id="rId69"/>
    <p:sldId id="385" r:id="rId70"/>
    <p:sldId id="386" r:id="rId71"/>
    <p:sldId id="387" r:id="rId72"/>
    <p:sldId id="389" r:id="rId73"/>
    <p:sldId id="388" r:id="rId74"/>
    <p:sldId id="390" r:id="rId75"/>
    <p:sldId id="392" r:id="rId76"/>
    <p:sldId id="391" r:id="rId77"/>
    <p:sldId id="306" r:id="rId78"/>
    <p:sldId id="307" r:id="rId79"/>
    <p:sldId id="319" r:id="rId80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0C2953"/>
    <a:srgbClr val="041134"/>
    <a:srgbClr val="071E5D"/>
    <a:srgbClr val="0B2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59CE0-62AD-40DF-AC8B-C5F7D40EFC2F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BC74F37A-7F08-4FC5-B71E-67B994C05242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Анализ требований</a:t>
          </a:r>
        </a:p>
      </dgm:t>
    </dgm:pt>
    <dgm:pt modelId="{B474A59F-B466-4F1D-895B-24CA6E146F31}" type="parTrans" cxnId="{EAFA1DF1-6595-4D72-9DD8-2531C20E530C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0372D521-28A2-4714-9EE0-5718360BAB2F}" type="sibTrans" cxnId="{EAFA1DF1-6595-4D72-9DD8-2531C20E530C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EA1C31FA-12A9-4309-9C71-AC0E3F95FB3C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Проектирование БД</a:t>
          </a:r>
        </a:p>
      </dgm:t>
    </dgm:pt>
    <dgm:pt modelId="{678F5A9D-6F59-42E6-8A00-FAC3022B0D3A}" type="parTrans" cxnId="{558438F2-5060-47AF-9EF8-C7F84169E125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93B8A3A4-3CC3-444E-84FF-4945924D956A}" type="sibTrans" cxnId="{558438F2-5060-47AF-9EF8-C7F84169E125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DFCD249C-E670-4BB4-B7BC-2481B2EB5CFF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Добавление маршрута в </a:t>
          </a:r>
          <a:r>
            <a:rPr lang="en-US" sz="1400" dirty="0" err="1">
              <a:solidFill>
                <a:srgbClr val="041134"/>
              </a:solidFill>
              <a:latin typeface="Arial Black" panose="020B0A04020102020204" pitchFamily="34" charset="0"/>
            </a:rPr>
            <a:t>index.php</a:t>
          </a:r>
          <a:endParaRPr lang="ru-RU" sz="1400" dirty="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B0DA2B2B-1F48-4E4B-AD00-BA11D856E564}" type="parTrans" cxnId="{D72E1DBE-3DAF-4BB5-867E-B9661AFC013D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4ADA309D-0D3E-4350-B953-4DA516F8E7D1}" type="sibTrans" cxnId="{D72E1DBE-3DAF-4BB5-867E-B9661AFC013D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B355C8D6-5223-4988-B9F7-57D4D91133DA}">
      <dgm:prSet phldrT="[Текст]" custT="1"/>
      <dgm:spPr/>
      <dgm:t>
        <a:bodyPr/>
        <a:lstStyle/>
        <a:p>
          <a:r>
            <a:rPr lang="ru-RU" sz="1100" dirty="0">
              <a:solidFill>
                <a:srgbClr val="041134"/>
              </a:solidFill>
              <a:latin typeface="Arial Black" panose="020B0A04020102020204" pitchFamily="34" charset="0"/>
            </a:rPr>
            <a:t>Создание или редактирование контроллера</a:t>
          </a:r>
        </a:p>
      </dgm:t>
    </dgm:pt>
    <dgm:pt modelId="{42DC1525-8358-433E-9746-20BA4292739E}" type="parTrans" cxnId="{3E03134B-BD6C-4445-B14C-7616D6500740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BD6A6F8D-260D-45FF-A09D-C58C924940F2}" type="sibTrans" cxnId="{3E03134B-BD6C-4445-B14C-7616D6500740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EE524D4B-3823-4080-A5F0-0D846E62F0EA}">
      <dgm:prSet phldrT="[Текст]" custT="1"/>
      <dgm:spPr/>
      <dgm:t>
        <a:bodyPr/>
        <a:lstStyle/>
        <a:p>
          <a:r>
            <a:rPr lang="ru-RU" sz="1200" dirty="0">
              <a:solidFill>
                <a:srgbClr val="041134"/>
              </a:solidFill>
              <a:latin typeface="Arial Black" panose="020B0A04020102020204" pitchFamily="34" charset="0"/>
            </a:rPr>
            <a:t>Создание или редактирование сервиса</a:t>
          </a:r>
        </a:p>
      </dgm:t>
    </dgm:pt>
    <dgm:pt modelId="{982112A5-9D9D-43BD-96F4-91875C990B2D}" type="parTrans" cxnId="{A7A5A8A9-815D-45CF-9FE2-321B6140ECBF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EC3A2788-427B-41F2-9912-974B4F211642}" type="sibTrans" cxnId="{A7A5A8A9-815D-45CF-9FE2-321B6140ECBF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5C197AB6-58F1-4292-8517-E32969953563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Добавление в </a:t>
          </a:r>
          <a:r>
            <a:rPr lang="en-US" sz="1400" dirty="0" err="1">
              <a:solidFill>
                <a:srgbClr val="041134"/>
              </a:solidFill>
              <a:latin typeface="Arial Black" panose="020B0A04020102020204" pitchFamily="34" charset="0"/>
            </a:rPr>
            <a:t>swagger.json</a:t>
          </a:r>
          <a:endParaRPr lang="ru-RU" sz="1400" dirty="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99864B47-EFC3-4143-9749-5DAC2E6A0817}" type="parTrans" cxnId="{7F45F709-142C-43E9-9A73-DD6E6492B4B3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0AC86B4A-FC40-4683-9561-242EB469EABF}" type="sibTrans" cxnId="{7F45F709-142C-43E9-9A73-DD6E6492B4B3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9608D881-B5E0-4CC9-B157-59F527842F76}">
      <dgm:prSet phldrT="[Текст]" custT="1"/>
      <dgm:spPr/>
      <dgm:t>
        <a:bodyPr/>
        <a:lstStyle/>
        <a:p>
          <a:r>
            <a:rPr lang="ru-RU" sz="1400" dirty="0">
              <a:solidFill>
                <a:srgbClr val="041134"/>
              </a:solidFill>
              <a:latin typeface="Arial Black" panose="020B0A04020102020204" pitchFamily="34" charset="0"/>
            </a:rPr>
            <a:t>Тестирование запроса</a:t>
          </a:r>
        </a:p>
      </dgm:t>
    </dgm:pt>
    <dgm:pt modelId="{9DEAD2A4-E2F7-4672-AF2A-EBA49571F148}" type="parTrans" cxnId="{92CC9B7B-0949-4662-AF8B-D8D77D8DEA73}">
      <dgm:prSet/>
      <dgm:spPr/>
      <dgm:t>
        <a:bodyPr/>
        <a:lstStyle/>
        <a:p>
          <a:endParaRPr lang="ru-RU">
            <a:solidFill>
              <a:srgbClr val="041134"/>
            </a:solidFill>
          </a:endParaRPr>
        </a:p>
      </dgm:t>
    </dgm:pt>
    <dgm:pt modelId="{9E4962AF-7C20-487A-9B1C-744B26A8CDDB}" type="sibTrans" cxnId="{92CC9B7B-0949-4662-AF8B-D8D77D8DEA73}">
      <dgm:prSet/>
      <dgm:spPr/>
      <dgm:t>
        <a:bodyPr/>
        <a:lstStyle/>
        <a:p>
          <a:endParaRPr lang="ru-RU" sz="3600">
            <a:solidFill>
              <a:srgbClr val="041134"/>
            </a:solidFill>
            <a:latin typeface="Arial Black" panose="020B0A04020102020204" pitchFamily="34" charset="0"/>
          </a:endParaRPr>
        </a:p>
      </dgm:t>
    </dgm:pt>
    <dgm:pt modelId="{DF84A2E1-CABA-478A-878B-D32A52F55220}" type="pres">
      <dgm:prSet presAssocID="{86859CE0-62AD-40DF-AC8B-C5F7D40EFC2F}" presName="compositeShape" presStyleCnt="0">
        <dgm:presLayoutVars>
          <dgm:chMax val="7"/>
          <dgm:dir/>
          <dgm:resizeHandles val="exact"/>
        </dgm:presLayoutVars>
      </dgm:prSet>
      <dgm:spPr/>
    </dgm:pt>
    <dgm:pt modelId="{7559FD84-5D6B-43C3-9C25-5974235008FA}" type="pres">
      <dgm:prSet presAssocID="{86859CE0-62AD-40DF-AC8B-C5F7D40EFC2F}" presName="wedge1" presStyleLbl="node1" presStyleIdx="0" presStyleCnt="7"/>
      <dgm:spPr/>
    </dgm:pt>
    <dgm:pt modelId="{C26AEEB7-E250-4DF2-8A8E-FEAFE125E66D}" type="pres">
      <dgm:prSet presAssocID="{86859CE0-62AD-40DF-AC8B-C5F7D40EFC2F}" presName="dummy1a" presStyleCnt="0"/>
      <dgm:spPr/>
    </dgm:pt>
    <dgm:pt modelId="{B58BC0C0-6FF8-4B95-BD55-A03ED42AF695}" type="pres">
      <dgm:prSet presAssocID="{86859CE0-62AD-40DF-AC8B-C5F7D40EFC2F}" presName="dummy1b" presStyleCnt="0"/>
      <dgm:spPr/>
    </dgm:pt>
    <dgm:pt modelId="{42961E59-B119-4B52-8205-96C4EB95FEBC}" type="pres">
      <dgm:prSet presAssocID="{86859CE0-62AD-40DF-AC8B-C5F7D40EFC2F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96BE238-1FA1-4795-99CD-BF93BC23E7F6}" type="pres">
      <dgm:prSet presAssocID="{86859CE0-62AD-40DF-AC8B-C5F7D40EFC2F}" presName="wedge2" presStyleLbl="node1" presStyleIdx="1" presStyleCnt="7"/>
      <dgm:spPr/>
    </dgm:pt>
    <dgm:pt modelId="{44D3FFA4-B5C7-41EA-8E83-E9E9E750D927}" type="pres">
      <dgm:prSet presAssocID="{86859CE0-62AD-40DF-AC8B-C5F7D40EFC2F}" presName="dummy2a" presStyleCnt="0"/>
      <dgm:spPr/>
    </dgm:pt>
    <dgm:pt modelId="{12F521B4-7C5D-4214-A48F-6EBC6F7D3BAE}" type="pres">
      <dgm:prSet presAssocID="{86859CE0-62AD-40DF-AC8B-C5F7D40EFC2F}" presName="dummy2b" presStyleCnt="0"/>
      <dgm:spPr/>
    </dgm:pt>
    <dgm:pt modelId="{B757D08F-4E9A-41A9-B0B9-0C59E2CBC125}" type="pres">
      <dgm:prSet presAssocID="{86859CE0-62AD-40DF-AC8B-C5F7D40EFC2F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2626A7-3DF6-48C3-8671-DE6D73195A73}" type="pres">
      <dgm:prSet presAssocID="{86859CE0-62AD-40DF-AC8B-C5F7D40EFC2F}" presName="wedge3" presStyleLbl="node1" presStyleIdx="2" presStyleCnt="7"/>
      <dgm:spPr/>
    </dgm:pt>
    <dgm:pt modelId="{BD3D4CEC-058E-4A49-B82C-64D6AE11D4C2}" type="pres">
      <dgm:prSet presAssocID="{86859CE0-62AD-40DF-AC8B-C5F7D40EFC2F}" presName="dummy3a" presStyleCnt="0"/>
      <dgm:spPr/>
    </dgm:pt>
    <dgm:pt modelId="{F552E4A2-42CD-460C-9B7B-2D19C7E8FEB1}" type="pres">
      <dgm:prSet presAssocID="{86859CE0-62AD-40DF-AC8B-C5F7D40EFC2F}" presName="dummy3b" presStyleCnt="0"/>
      <dgm:spPr/>
    </dgm:pt>
    <dgm:pt modelId="{268B5F1E-976D-41EF-B5BB-53A9317B6E2B}" type="pres">
      <dgm:prSet presAssocID="{86859CE0-62AD-40DF-AC8B-C5F7D40EFC2F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FBAC90E4-8D78-44D1-BF70-38DBC6191EB5}" type="pres">
      <dgm:prSet presAssocID="{86859CE0-62AD-40DF-AC8B-C5F7D40EFC2F}" presName="wedge4" presStyleLbl="node1" presStyleIdx="3" presStyleCnt="7"/>
      <dgm:spPr/>
    </dgm:pt>
    <dgm:pt modelId="{FC8223D5-E52F-4FA5-9CE5-79D8C7E4D658}" type="pres">
      <dgm:prSet presAssocID="{86859CE0-62AD-40DF-AC8B-C5F7D40EFC2F}" presName="dummy4a" presStyleCnt="0"/>
      <dgm:spPr/>
    </dgm:pt>
    <dgm:pt modelId="{850C6978-4DA4-4DAA-BE70-B3588014372F}" type="pres">
      <dgm:prSet presAssocID="{86859CE0-62AD-40DF-AC8B-C5F7D40EFC2F}" presName="dummy4b" presStyleCnt="0"/>
      <dgm:spPr/>
    </dgm:pt>
    <dgm:pt modelId="{1BFB7E83-F563-457E-92E2-679B43E17FF0}" type="pres">
      <dgm:prSet presAssocID="{86859CE0-62AD-40DF-AC8B-C5F7D40EFC2F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EAFAC188-3C21-49EC-AA47-28E8B6F2FC2B}" type="pres">
      <dgm:prSet presAssocID="{86859CE0-62AD-40DF-AC8B-C5F7D40EFC2F}" presName="wedge5" presStyleLbl="node1" presStyleIdx="4" presStyleCnt="7"/>
      <dgm:spPr/>
    </dgm:pt>
    <dgm:pt modelId="{8B526F42-FAE9-440A-88C4-9065E7256099}" type="pres">
      <dgm:prSet presAssocID="{86859CE0-62AD-40DF-AC8B-C5F7D40EFC2F}" presName="dummy5a" presStyleCnt="0"/>
      <dgm:spPr/>
    </dgm:pt>
    <dgm:pt modelId="{291745BE-208E-40C0-B132-911D9A7E69DF}" type="pres">
      <dgm:prSet presAssocID="{86859CE0-62AD-40DF-AC8B-C5F7D40EFC2F}" presName="dummy5b" presStyleCnt="0"/>
      <dgm:spPr/>
    </dgm:pt>
    <dgm:pt modelId="{5DFCD7E5-6926-4FE5-A07F-F2B231E4B8C8}" type="pres">
      <dgm:prSet presAssocID="{86859CE0-62AD-40DF-AC8B-C5F7D40EFC2F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B17C8BC-E9BE-4F42-8C28-BB1007580CC9}" type="pres">
      <dgm:prSet presAssocID="{86859CE0-62AD-40DF-AC8B-C5F7D40EFC2F}" presName="wedge6" presStyleLbl="node1" presStyleIdx="5" presStyleCnt="7"/>
      <dgm:spPr/>
    </dgm:pt>
    <dgm:pt modelId="{D6F2D14C-07D5-4072-B23C-69B5C33CB909}" type="pres">
      <dgm:prSet presAssocID="{86859CE0-62AD-40DF-AC8B-C5F7D40EFC2F}" presName="dummy6a" presStyleCnt="0"/>
      <dgm:spPr/>
    </dgm:pt>
    <dgm:pt modelId="{1949B20B-9E39-40FC-BDAF-27CFE65FF36D}" type="pres">
      <dgm:prSet presAssocID="{86859CE0-62AD-40DF-AC8B-C5F7D40EFC2F}" presName="dummy6b" presStyleCnt="0"/>
      <dgm:spPr/>
    </dgm:pt>
    <dgm:pt modelId="{84E5DAFC-9CE0-4C64-AF70-A4411B1FC31F}" type="pres">
      <dgm:prSet presAssocID="{86859CE0-62AD-40DF-AC8B-C5F7D40EFC2F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87E8334-1F65-4509-89B7-F6D3D34E054C}" type="pres">
      <dgm:prSet presAssocID="{86859CE0-62AD-40DF-AC8B-C5F7D40EFC2F}" presName="wedge7" presStyleLbl="node1" presStyleIdx="6" presStyleCnt="7"/>
      <dgm:spPr/>
    </dgm:pt>
    <dgm:pt modelId="{D1D4DDF8-AC79-4B4E-8983-63B6E9188D45}" type="pres">
      <dgm:prSet presAssocID="{86859CE0-62AD-40DF-AC8B-C5F7D40EFC2F}" presName="dummy7a" presStyleCnt="0"/>
      <dgm:spPr/>
    </dgm:pt>
    <dgm:pt modelId="{51CC005A-BC9A-48A5-B980-6191CF81E79A}" type="pres">
      <dgm:prSet presAssocID="{86859CE0-62AD-40DF-AC8B-C5F7D40EFC2F}" presName="dummy7b" presStyleCnt="0"/>
      <dgm:spPr/>
    </dgm:pt>
    <dgm:pt modelId="{9A705CA2-B01B-4021-ADC2-82BA6610FBC7}" type="pres">
      <dgm:prSet presAssocID="{86859CE0-62AD-40DF-AC8B-C5F7D40EFC2F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8505C135-28C3-49C2-A237-AFC6E0AFDD11}" type="pres">
      <dgm:prSet presAssocID="{0372D521-28A2-4714-9EE0-5718360BAB2F}" presName="arrowWedge1" presStyleLbl="fgSibTrans2D1" presStyleIdx="0" presStyleCnt="7"/>
      <dgm:spPr/>
    </dgm:pt>
    <dgm:pt modelId="{1BA3340A-CA85-49DB-ADBD-ABF74068E842}" type="pres">
      <dgm:prSet presAssocID="{93B8A3A4-3CC3-444E-84FF-4945924D956A}" presName="arrowWedge2" presStyleLbl="fgSibTrans2D1" presStyleIdx="1" presStyleCnt="7"/>
      <dgm:spPr/>
    </dgm:pt>
    <dgm:pt modelId="{53726FC0-45ED-4794-ACB2-E188CE6F861C}" type="pres">
      <dgm:prSet presAssocID="{4ADA309D-0D3E-4350-B953-4DA516F8E7D1}" presName="arrowWedge3" presStyleLbl="fgSibTrans2D1" presStyleIdx="2" presStyleCnt="7"/>
      <dgm:spPr/>
    </dgm:pt>
    <dgm:pt modelId="{03FAA23C-26FF-4522-B3CD-B95C912386B0}" type="pres">
      <dgm:prSet presAssocID="{BD6A6F8D-260D-45FF-A09D-C58C924940F2}" presName="arrowWedge4" presStyleLbl="fgSibTrans2D1" presStyleIdx="3" presStyleCnt="7" custLinFactNeighborX="154" custLinFactNeighborY="1510"/>
      <dgm:spPr/>
    </dgm:pt>
    <dgm:pt modelId="{6C9D8F8C-DB7C-4A1E-A4C7-7F404250DE94}" type="pres">
      <dgm:prSet presAssocID="{EC3A2788-427B-41F2-9912-974B4F211642}" presName="arrowWedge5" presStyleLbl="fgSibTrans2D1" presStyleIdx="4" presStyleCnt="7"/>
      <dgm:spPr/>
    </dgm:pt>
    <dgm:pt modelId="{89DBE617-F243-486B-8B80-D5995D7D941E}" type="pres">
      <dgm:prSet presAssocID="{0AC86B4A-FC40-4683-9561-242EB469EABF}" presName="arrowWedge6" presStyleLbl="fgSibTrans2D1" presStyleIdx="5" presStyleCnt="7"/>
      <dgm:spPr/>
    </dgm:pt>
    <dgm:pt modelId="{F7CCD1D9-3BEA-474C-940B-6A9C58A57F04}" type="pres">
      <dgm:prSet presAssocID="{9E4962AF-7C20-487A-9B1C-744B26A8CDDB}" presName="arrowWedge7" presStyleLbl="fgSibTrans2D1" presStyleIdx="6" presStyleCnt="7"/>
      <dgm:spPr/>
    </dgm:pt>
  </dgm:ptLst>
  <dgm:cxnLst>
    <dgm:cxn modelId="{7F45F709-142C-43E9-9A73-DD6E6492B4B3}" srcId="{86859CE0-62AD-40DF-AC8B-C5F7D40EFC2F}" destId="{5C197AB6-58F1-4292-8517-E32969953563}" srcOrd="5" destOrd="0" parTransId="{99864B47-EFC3-4143-9749-5DAC2E6A0817}" sibTransId="{0AC86B4A-FC40-4683-9561-242EB469EABF}"/>
    <dgm:cxn modelId="{498A6916-24CA-4AB6-A555-513FE2117FF7}" type="presOf" srcId="{EA1C31FA-12A9-4309-9C71-AC0E3F95FB3C}" destId="{B96BE238-1FA1-4795-99CD-BF93BC23E7F6}" srcOrd="0" destOrd="0" presId="urn:microsoft.com/office/officeart/2005/8/layout/cycle8"/>
    <dgm:cxn modelId="{A41E101D-2D40-42F3-99F3-40E72AEC5BAC}" type="presOf" srcId="{DFCD249C-E670-4BB4-B7BC-2481B2EB5CFF}" destId="{268B5F1E-976D-41EF-B5BB-53A9317B6E2B}" srcOrd="1" destOrd="0" presId="urn:microsoft.com/office/officeart/2005/8/layout/cycle8"/>
    <dgm:cxn modelId="{35DBB726-8CE4-4893-A7FA-324B3E29F516}" type="presOf" srcId="{EA1C31FA-12A9-4309-9C71-AC0E3F95FB3C}" destId="{B757D08F-4E9A-41A9-B0B9-0C59E2CBC125}" srcOrd="1" destOrd="0" presId="urn:microsoft.com/office/officeart/2005/8/layout/cycle8"/>
    <dgm:cxn modelId="{4F42123F-69DC-49D9-9631-17452DB1A93D}" type="presOf" srcId="{86859CE0-62AD-40DF-AC8B-C5F7D40EFC2F}" destId="{DF84A2E1-CABA-478A-878B-D32A52F55220}" srcOrd="0" destOrd="0" presId="urn:microsoft.com/office/officeart/2005/8/layout/cycle8"/>
    <dgm:cxn modelId="{3E03134B-BD6C-4445-B14C-7616D6500740}" srcId="{86859CE0-62AD-40DF-AC8B-C5F7D40EFC2F}" destId="{B355C8D6-5223-4988-B9F7-57D4D91133DA}" srcOrd="3" destOrd="0" parTransId="{42DC1525-8358-433E-9746-20BA4292739E}" sibTransId="{BD6A6F8D-260D-45FF-A09D-C58C924940F2}"/>
    <dgm:cxn modelId="{D6B00659-A29C-497F-BD46-411A0222BF2A}" type="presOf" srcId="{9608D881-B5E0-4CC9-B157-59F527842F76}" destId="{187E8334-1F65-4509-89B7-F6D3D34E054C}" srcOrd="0" destOrd="0" presId="urn:microsoft.com/office/officeart/2005/8/layout/cycle8"/>
    <dgm:cxn modelId="{92CC9B7B-0949-4662-AF8B-D8D77D8DEA73}" srcId="{86859CE0-62AD-40DF-AC8B-C5F7D40EFC2F}" destId="{9608D881-B5E0-4CC9-B157-59F527842F76}" srcOrd="6" destOrd="0" parTransId="{9DEAD2A4-E2F7-4672-AF2A-EBA49571F148}" sibTransId="{9E4962AF-7C20-487A-9B1C-744B26A8CDDB}"/>
    <dgm:cxn modelId="{8C29167E-8AC5-46AF-9103-75E904AD57BF}" type="presOf" srcId="{EE524D4B-3823-4080-A5F0-0D846E62F0EA}" destId="{EAFAC188-3C21-49EC-AA47-28E8B6F2FC2B}" srcOrd="0" destOrd="0" presId="urn:microsoft.com/office/officeart/2005/8/layout/cycle8"/>
    <dgm:cxn modelId="{48191C88-5A55-4295-9AB6-16EAB7BC44F0}" type="presOf" srcId="{9608D881-B5E0-4CC9-B157-59F527842F76}" destId="{9A705CA2-B01B-4021-ADC2-82BA6610FBC7}" srcOrd="1" destOrd="0" presId="urn:microsoft.com/office/officeart/2005/8/layout/cycle8"/>
    <dgm:cxn modelId="{389C5694-BEE4-45BB-9FDA-3F06E91EA771}" type="presOf" srcId="{EE524D4B-3823-4080-A5F0-0D846E62F0EA}" destId="{5DFCD7E5-6926-4FE5-A07F-F2B231E4B8C8}" srcOrd="1" destOrd="0" presId="urn:microsoft.com/office/officeart/2005/8/layout/cycle8"/>
    <dgm:cxn modelId="{62156E9B-64AB-4DE0-A28A-EDE3AD6B21F3}" type="presOf" srcId="{5C197AB6-58F1-4292-8517-E32969953563}" destId="{CB17C8BC-E9BE-4F42-8C28-BB1007580CC9}" srcOrd="0" destOrd="0" presId="urn:microsoft.com/office/officeart/2005/8/layout/cycle8"/>
    <dgm:cxn modelId="{A7A5A8A9-815D-45CF-9FE2-321B6140ECBF}" srcId="{86859CE0-62AD-40DF-AC8B-C5F7D40EFC2F}" destId="{EE524D4B-3823-4080-A5F0-0D846E62F0EA}" srcOrd="4" destOrd="0" parTransId="{982112A5-9D9D-43BD-96F4-91875C990B2D}" sibTransId="{EC3A2788-427B-41F2-9912-974B4F211642}"/>
    <dgm:cxn modelId="{ED6550B8-11F6-494A-BA0C-8DAFDA841341}" type="presOf" srcId="{B355C8D6-5223-4988-B9F7-57D4D91133DA}" destId="{FBAC90E4-8D78-44D1-BF70-38DBC6191EB5}" srcOrd="0" destOrd="0" presId="urn:microsoft.com/office/officeart/2005/8/layout/cycle8"/>
    <dgm:cxn modelId="{D72E1DBE-3DAF-4BB5-867E-B9661AFC013D}" srcId="{86859CE0-62AD-40DF-AC8B-C5F7D40EFC2F}" destId="{DFCD249C-E670-4BB4-B7BC-2481B2EB5CFF}" srcOrd="2" destOrd="0" parTransId="{B0DA2B2B-1F48-4E4B-AD00-BA11D856E564}" sibTransId="{4ADA309D-0D3E-4350-B953-4DA516F8E7D1}"/>
    <dgm:cxn modelId="{460DA2C0-CBA8-4FF2-B8AE-E84791C8F780}" type="presOf" srcId="{BC74F37A-7F08-4FC5-B71E-67B994C05242}" destId="{7559FD84-5D6B-43C3-9C25-5974235008FA}" srcOrd="0" destOrd="0" presId="urn:microsoft.com/office/officeart/2005/8/layout/cycle8"/>
    <dgm:cxn modelId="{C55C70C5-5AB3-4C0B-A5B4-954F1AD0E4AE}" type="presOf" srcId="{5C197AB6-58F1-4292-8517-E32969953563}" destId="{84E5DAFC-9CE0-4C64-AF70-A4411B1FC31F}" srcOrd="1" destOrd="0" presId="urn:microsoft.com/office/officeart/2005/8/layout/cycle8"/>
    <dgm:cxn modelId="{E7BDC8CE-6F0B-459B-8A9B-6FF5DD47B16F}" type="presOf" srcId="{B355C8D6-5223-4988-B9F7-57D4D91133DA}" destId="{1BFB7E83-F563-457E-92E2-679B43E17FF0}" srcOrd="1" destOrd="0" presId="urn:microsoft.com/office/officeart/2005/8/layout/cycle8"/>
    <dgm:cxn modelId="{4B126BD6-BF47-4FA4-877F-79CB1EC1DF7D}" type="presOf" srcId="{DFCD249C-E670-4BB4-B7BC-2481B2EB5CFF}" destId="{262626A7-3DF6-48C3-8671-DE6D73195A73}" srcOrd="0" destOrd="0" presId="urn:microsoft.com/office/officeart/2005/8/layout/cycle8"/>
    <dgm:cxn modelId="{5EAE7FDC-B2AC-4E0E-A98E-B55FD5E07346}" type="presOf" srcId="{BC74F37A-7F08-4FC5-B71E-67B994C05242}" destId="{42961E59-B119-4B52-8205-96C4EB95FEBC}" srcOrd="1" destOrd="0" presId="urn:microsoft.com/office/officeart/2005/8/layout/cycle8"/>
    <dgm:cxn modelId="{EAFA1DF1-6595-4D72-9DD8-2531C20E530C}" srcId="{86859CE0-62AD-40DF-AC8B-C5F7D40EFC2F}" destId="{BC74F37A-7F08-4FC5-B71E-67B994C05242}" srcOrd="0" destOrd="0" parTransId="{B474A59F-B466-4F1D-895B-24CA6E146F31}" sibTransId="{0372D521-28A2-4714-9EE0-5718360BAB2F}"/>
    <dgm:cxn modelId="{558438F2-5060-47AF-9EF8-C7F84169E125}" srcId="{86859CE0-62AD-40DF-AC8B-C5F7D40EFC2F}" destId="{EA1C31FA-12A9-4309-9C71-AC0E3F95FB3C}" srcOrd="1" destOrd="0" parTransId="{678F5A9D-6F59-42E6-8A00-FAC3022B0D3A}" sibTransId="{93B8A3A4-3CC3-444E-84FF-4945924D956A}"/>
    <dgm:cxn modelId="{B41AB63F-F0B9-436B-972A-D00B6CA42622}" type="presParOf" srcId="{DF84A2E1-CABA-478A-878B-D32A52F55220}" destId="{7559FD84-5D6B-43C3-9C25-5974235008FA}" srcOrd="0" destOrd="0" presId="urn:microsoft.com/office/officeart/2005/8/layout/cycle8"/>
    <dgm:cxn modelId="{FEF12136-A51C-4F22-9B48-B08A200C2E38}" type="presParOf" srcId="{DF84A2E1-CABA-478A-878B-D32A52F55220}" destId="{C26AEEB7-E250-4DF2-8A8E-FEAFE125E66D}" srcOrd="1" destOrd="0" presId="urn:microsoft.com/office/officeart/2005/8/layout/cycle8"/>
    <dgm:cxn modelId="{98626B1D-FA4C-492D-A399-34BD9C97FB66}" type="presParOf" srcId="{DF84A2E1-CABA-478A-878B-D32A52F55220}" destId="{B58BC0C0-6FF8-4B95-BD55-A03ED42AF695}" srcOrd="2" destOrd="0" presId="urn:microsoft.com/office/officeart/2005/8/layout/cycle8"/>
    <dgm:cxn modelId="{EB057329-5E57-44D1-81B9-E8FCCB8CE1E4}" type="presParOf" srcId="{DF84A2E1-CABA-478A-878B-D32A52F55220}" destId="{42961E59-B119-4B52-8205-96C4EB95FEBC}" srcOrd="3" destOrd="0" presId="urn:microsoft.com/office/officeart/2005/8/layout/cycle8"/>
    <dgm:cxn modelId="{82F85409-4018-45ED-BA05-C45D3F9B98C8}" type="presParOf" srcId="{DF84A2E1-CABA-478A-878B-D32A52F55220}" destId="{B96BE238-1FA1-4795-99CD-BF93BC23E7F6}" srcOrd="4" destOrd="0" presId="urn:microsoft.com/office/officeart/2005/8/layout/cycle8"/>
    <dgm:cxn modelId="{AF4F76E1-CB14-431F-9D5F-352F627058BB}" type="presParOf" srcId="{DF84A2E1-CABA-478A-878B-D32A52F55220}" destId="{44D3FFA4-B5C7-41EA-8E83-E9E9E750D927}" srcOrd="5" destOrd="0" presId="urn:microsoft.com/office/officeart/2005/8/layout/cycle8"/>
    <dgm:cxn modelId="{A25CFC1A-5B8E-4D95-A68F-67C17A13BEA4}" type="presParOf" srcId="{DF84A2E1-CABA-478A-878B-D32A52F55220}" destId="{12F521B4-7C5D-4214-A48F-6EBC6F7D3BAE}" srcOrd="6" destOrd="0" presId="urn:microsoft.com/office/officeart/2005/8/layout/cycle8"/>
    <dgm:cxn modelId="{D62D74E7-F881-4815-B953-012DFF4F8AD2}" type="presParOf" srcId="{DF84A2E1-CABA-478A-878B-D32A52F55220}" destId="{B757D08F-4E9A-41A9-B0B9-0C59E2CBC125}" srcOrd="7" destOrd="0" presId="urn:microsoft.com/office/officeart/2005/8/layout/cycle8"/>
    <dgm:cxn modelId="{714D091A-CF5E-41C5-935D-9DDBA689B649}" type="presParOf" srcId="{DF84A2E1-CABA-478A-878B-D32A52F55220}" destId="{262626A7-3DF6-48C3-8671-DE6D73195A73}" srcOrd="8" destOrd="0" presId="urn:microsoft.com/office/officeart/2005/8/layout/cycle8"/>
    <dgm:cxn modelId="{F075E33C-6803-484E-8F2E-0FDF70ADED65}" type="presParOf" srcId="{DF84A2E1-CABA-478A-878B-D32A52F55220}" destId="{BD3D4CEC-058E-4A49-B82C-64D6AE11D4C2}" srcOrd="9" destOrd="0" presId="urn:microsoft.com/office/officeart/2005/8/layout/cycle8"/>
    <dgm:cxn modelId="{B9375325-FAAA-48E4-A43B-55B41E00893F}" type="presParOf" srcId="{DF84A2E1-CABA-478A-878B-D32A52F55220}" destId="{F552E4A2-42CD-460C-9B7B-2D19C7E8FEB1}" srcOrd="10" destOrd="0" presId="urn:microsoft.com/office/officeart/2005/8/layout/cycle8"/>
    <dgm:cxn modelId="{52997A88-8A54-4F49-BFF6-A38A0709AA00}" type="presParOf" srcId="{DF84A2E1-CABA-478A-878B-D32A52F55220}" destId="{268B5F1E-976D-41EF-B5BB-53A9317B6E2B}" srcOrd="11" destOrd="0" presId="urn:microsoft.com/office/officeart/2005/8/layout/cycle8"/>
    <dgm:cxn modelId="{387B3BC1-BCD0-4633-A518-B62EC1C63991}" type="presParOf" srcId="{DF84A2E1-CABA-478A-878B-D32A52F55220}" destId="{FBAC90E4-8D78-44D1-BF70-38DBC6191EB5}" srcOrd="12" destOrd="0" presId="urn:microsoft.com/office/officeart/2005/8/layout/cycle8"/>
    <dgm:cxn modelId="{F5198633-56CA-401F-AA31-40186A70FCD4}" type="presParOf" srcId="{DF84A2E1-CABA-478A-878B-D32A52F55220}" destId="{FC8223D5-E52F-4FA5-9CE5-79D8C7E4D658}" srcOrd="13" destOrd="0" presId="urn:microsoft.com/office/officeart/2005/8/layout/cycle8"/>
    <dgm:cxn modelId="{FFE7F2BB-3943-44F2-B086-CA31C18909D0}" type="presParOf" srcId="{DF84A2E1-CABA-478A-878B-D32A52F55220}" destId="{850C6978-4DA4-4DAA-BE70-B3588014372F}" srcOrd="14" destOrd="0" presId="urn:microsoft.com/office/officeart/2005/8/layout/cycle8"/>
    <dgm:cxn modelId="{643551EF-6FDD-497C-9FFE-1C0D35FDCC6B}" type="presParOf" srcId="{DF84A2E1-CABA-478A-878B-D32A52F55220}" destId="{1BFB7E83-F563-457E-92E2-679B43E17FF0}" srcOrd="15" destOrd="0" presId="urn:microsoft.com/office/officeart/2005/8/layout/cycle8"/>
    <dgm:cxn modelId="{A90BC1C6-E803-4DB9-8D4B-AC65513B1452}" type="presParOf" srcId="{DF84A2E1-CABA-478A-878B-D32A52F55220}" destId="{EAFAC188-3C21-49EC-AA47-28E8B6F2FC2B}" srcOrd="16" destOrd="0" presId="urn:microsoft.com/office/officeart/2005/8/layout/cycle8"/>
    <dgm:cxn modelId="{8FE81490-41CF-438D-9A52-34D81E8D3B67}" type="presParOf" srcId="{DF84A2E1-CABA-478A-878B-D32A52F55220}" destId="{8B526F42-FAE9-440A-88C4-9065E7256099}" srcOrd="17" destOrd="0" presId="urn:microsoft.com/office/officeart/2005/8/layout/cycle8"/>
    <dgm:cxn modelId="{773EB8F2-D341-455F-BCAB-8A69AFC4F940}" type="presParOf" srcId="{DF84A2E1-CABA-478A-878B-D32A52F55220}" destId="{291745BE-208E-40C0-B132-911D9A7E69DF}" srcOrd="18" destOrd="0" presId="urn:microsoft.com/office/officeart/2005/8/layout/cycle8"/>
    <dgm:cxn modelId="{B80BAECC-DEF5-45F7-A291-970AC3B57573}" type="presParOf" srcId="{DF84A2E1-CABA-478A-878B-D32A52F55220}" destId="{5DFCD7E5-6926-4FE5-A07F-F2B231E4B8C8}" srcOrd="19" destOrd="0" presId="urn:microsoft.com/office/officeart/2005/8/layout/cycle8"/>
    <dgm:cxn modelId="{1D4146A6-8D84-4AF5-B300-F441D64FF8A6}" type="presParOf" srcId="{DF84A2E1-CABA-478A-878B-D32A52F55220}" destId="{CB17C8BC-E9BE-4F42-8C28-BB1007580CC9}" srcOrd="20" destOrd="0" presId="urn:microsoft.com/office/officeart/2005/8/layout/cycle8"/>
    <dgm:cxn modelId="{37445E95-9A62-4AEC-909D-419D2D1AD25F}" type="presParOf" srcId="{DF84A2E1-CABA-478A-878B-D32A52F55220}" destId="{D6F2D14C-07D5-4072-B23C-69B5C33CB909}" srcOrd="21" destOrd="0" presId="urn:microsoft.com/office/officeart/2005/8/layout/cycle8"/>
    <dgm:cxn modelId="{9E9ACE91-4B96-4CFF-9AC8-074AA16EB5C0}" type="presParOf" srcId="{DF84A2E1-CABA-478A-878B-D32A52F55220}" destId="{1949B20B-9E39-40FC-BDAF-27CFE65FF36D}" srcOrd="22" destOrd="0" presId="urn:microsoft.com/office/officeart/2005/8/layout/cycle8"/>
    <dgm:cxn modelId="{21C715D6-DBE0-4306-998B-5A087BB948E2}" type="presParOf" srcId="{DF84A2E1-CABA-478A-878B-D32A52F55220}" destId="{84E5DAFC-9CE0-4C64-AF70-A4411B1FC31F}" srcOrd="23" destOrd="0" presId="urn:microsoft.com/office/officeart/2005/8/layout/cycle8"/>
    <dgm:cxn modelId="{6079B70E-FC9C-4615-83CA-86CD49ADC180}" type="presParOf" srcId="{DF84A2E1-CABA-478A-878B-D32A52F55220}" destId="{187E8334-1F65-4509-89B7-F6D3D34E054C}" srcOrd="24" destOrd="0" presId="urn:microsoft.com/office/officeart/2005/8/layout/cycle8"/>
    <dgm:cxn modelId="{1F032A02-170F-48A1-AEDE-45093CDD5DE4}" type="presParOf" srcId="{DF84A2E1-CABA-478A-878B-D32A52F55220}" destId="{D1D4DDF8-AC79-4B4E-8983-63B6E9188D45}" srcOrd="25" destOrd="0" presId="urn:microsoft.com/office/officeart/2005/8/layout/cycle8"/>
    <dgm:cxn modelId="{C60EBD3E-7518-4DDF-A21F-2D79C63C84A0}" type="presParOf" srcId="{DF84A2E1-CABA-478A-878B-D32A52F55220}" destId="{51CC005A-BC9A-48A5-B980-6191CF81E79A}" srcOrd="26" destOrd="0" presId="urn:microsoft.com/office/officeart/2005/8/layout/cycle8"/>
    <dgm:cxn modelId="{323BD87D-4538-4DE4-8265-DF4DFF90C9DE}" type="presParOf" srcId="{DF84A2E1-CABA-478A-878B-D32A52F55220}" destId="{9A705CA2-B01B-4021-ADC2-82BA6610FBC7}" srcOrd="27" destOrd="0" presId="urn:microsoft.com/office/officeart/2005/8/layout/cycle8"/>
    <dgm:cxn modelId="{56354DBE-E15F-406B-9FAE-A2650515B8B1}" type="presParOf" srcId="{DF84A2E1-CABA-478A-878B-D32A52F55220}" destId="{8505C135-28C3-49C2-A237-AFC6E0AFDD11}" srcOrd="28" destOrd="0" presId="urn:microsoft.com/office/officeart/2005/8/layout/cycle8"/>
    <dgm:cxn modelId="{BA383F31-22FB-498A-9AF6-F1C3C2E18E91}" type="presParOf" srcId="{DF84A2E1-CABA-478A-878B-D32A52F55220}" destId="{1BA3340A-CA85-49DB-ADBD-ABF74068E842}" srcOrd="29" destOrd="0" presId="urn:microsoft.com/office/officeart/2005/8/layout/cycle8"/>
    <dgm:cxn modelId="{9C6A0F09-C461-4B1D-8152-21F2F81C2269}" type="presParOf" srcId="{DF84A2E1-CABA-478A-878B-D32A52F55220}" destId="{53726FC0-45ED-4794-ACB2-E188CE6F861C}" srcOrd="30" destOrd="0" presId="urn:microsoft.com/office/officeart/2005/8/layout/cycle8"/>
    <dgm:cxn modelId="{539EC99F-96BB-427A-A699-A0013C1AE2DA}" type="presParOf" srcId="{DF84A2E1-CABA-478A-878B-D32A52F55220}" destId="{03FAA23C-26FF-4522-B3CD-B95C912386B0}" srcOrd="31" destOrd="0" presId="urn:microsoft.com/office/officeart/2005/8/layout/cycle8"/>
    <dgm:cxn modelId="{96C7B9FE-F469-4316-A22B-D8222DC49035}" type="presParOf" srcId="{DF84A2E1-CABA-478A-878B-D32A52F55220}" destId="{6C9D8F8C-DB7C-4A1E-A4C7-7F404250DE94}" srcOrd="32" destOrd="0" presId="urn:microsoft.com/office/officeart/2005/8/layout/cycle8"/>
    <dgm:cxn modelId="{F864D195-11EF-4B75-91E6-62F4D7A49333}" type="presParOf" srcId="{DF84A2E1-CABA-478A-878B-D32A52F55220}" destId="{89DBE617-F243-486B-8B80-D5995D7D941E}" srcOrd="33" destOrd="0" presId="urn:microsoft.com/office/officeart/2005/8/layout/cycle8"/>
    <dgm:cxn modelId="{5397A3B0-4F40-45F0-B889-B53996391E11}" type="presParOf" srcId="{DF84A2E1-CABA-478A-878B-D32A52F55220}" destId="{F7CCD1D9-3BEA-474C-940B-6A9C58A57F04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9FD84-5D6B-43C3-9C25-5974235008FA}">
      <dsp:nvSpPr>
        <dsp:cNvPr id="0" name=""/>
        <dsp:cNvSpPr/>
      </dsp:nvSpPr>
      <dsp:spPr>
        <a:xfrm>
          <a:off x="1801481" y="355845"/>
          <a:ext cx="4900167" cy="4900167"/>
        </a:xfrm>
        <a:prstGeom prst="pie">
          <a:avLst>
            <a:gd name="adj1" fmla="val 16200000"/>
            <a:gd name="adj2" fmla="val 1928571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Анализ требований</a:t>
          </a:r>
        </a:p>
      </dsp:txBody>
      <dsp:txXfrm>
        <a:off x="4375819" y="810861"/>
        <a:ext cx="1166706" cy="933365"/>
      </dsp:txXfrm>
    </dsp:sp>
    <dsp:sp modelId="{B96BE238-1FA1-4795-99CD-BF93BC23E7F6}">
      <dsp:nvSpPr>
        <dsp:cNvPr id="0" name=""/>
        <dsp:cNvSpPr/>
      </dsp:nvSpPr>
      <dsp:spPr>
        <a:xfrm>
          <a:off x="1864483" y="434598"/>
          <a:ext cx="4900167" cy="4900167"/>
        </a:xfrm>
        <a:prstGeom prst="pie">
          <a:avLst>
            <a:gd name="adj1" fmla="val 19285716"/>
            <a:gd name="adj2" fmla="val 77142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Проектирование БД</a:t>
          </a:r>
        </a:p>
      </dsp:txBody>
      <dsp:txXfrm>
        <a:off x="5192514" y="2210909"/>
        <a:ext cx="1341712" cy="816694"/>
      </dsp:txXfrm>
    </dsp:sp>
    <dsp:sp modelId="{262626A7-3DF6-48C3-8671-DE6D73195A73}">
      <dsp:nvSpPr>
        <dsp:cNvPr id="0" name=""/>
        <dsp:cNvSpPr/>
      </dsp:nvSpPr>
      <dsp:spPr>
        <a:xfrm>
          <a:off x="1841732" y="533768"/>
          <a:ext cx="4900167" cy="4900167"/>
        </a:xfrm>
        <a:prstGeom prst="pie">
          <a:avLst>
            <a:gd name="adj1" fmla="val 771428"/>
            <a:gd name="adj2" fmla="val 385714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Добавление маршрута в </a:t>
          </a:r>
          <a:r>
            <a:rPr lang="en-US" sz="1400" kern="1200" dirty="0" err="1">
              <a:solidFill>
                <a:srgbClr val="041134"/>
              </a:solidFill>
              <a:latin typeface="Arial Black" panose="020B0A04020102020204" pitchFamily="34" charset="0"/>
            </a:rPr>
            <a:t>index.php</a:t>
          </a:r>
          <a:endParaRPr lang="ru-RU" sz="1400" kern="1200" dirty="0">
            <a:solidFill>
              <a:srgbClr val="041134"/>
            </a:solidFill>
            <a:latin typeface="Arial Black" panose="020B0A04020102020204" pitchFamily="34" charset="0"/>
          </a:endParaRPr>
        </a:p>
      </dsp:txBody>
      <dsp:txXfrm>
        <a:off x="4988340" y="3435950"/>
        <a:ext cx="1166706" cy="904197"/>
      </dsp:txXfrm>
    </dsp:sp>
    <dsp:sp modelId="{FBAC90E4-8D78-44D1-BF70-38DBC6191EB5}">
      <dsp:nvSpPr>
        <dsp:cNvPr id="0" name=""/>
        <dsp:cNvSpPr/>
      </dsp:nvSpPr>
      <dsp:spPr>
        <a:xfrm>
          <a:off x="1750729" y="577519"/>
          <a:ext cx="4900167" cy="4900167"/>
        </a:xfrm>
        <a:prstGeom prst="pie">
          <a:avLst>
            <a:gd name="adj1" fmla="val 3857226"/>
            <a:gd name="adj2" fmla="val 694285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41134"/>
              </a:solidFill>
              <a:latin typeface="Arial Black" panose="020B0A04020102020204" pitchFamily="34" charset="0"/>
            </a:rPr>
            <a:t>Создание или редактирование контроллера</a:t>
          </a:r>
        </a:p>
      </dsp:txBody>
      <dsp:txXfrm>
        <a:off x="3632044" y="4427651"/>
        <a:ext cx="1137538" cy="816694"/>
      </dsp:txXfrm>
    </dsp:sp>
    <dsp:sp modelId="{EAFAC188-3C21-49EC-AA47-28E8B6F2FC2B}">
      <dsp:nvSpPr>
        <dsp:cNvPr id="0" name=""/>
        <dsp:cNvSpPr/>
      </dsp:nvSpPr>
      <dsp:spPr>
        <a:xfrm>
          <a:off x="1659726" y="533768"/>
          <a:ext cx="4900167" cy="4900167"/>
        </a:xfrm>
        <a:prstGeom prst="pie">
          <a:avLst>
            <a:gd name="adj1" fmla="val 6942858"/>
            <a:gd name="adj2" fmla="val 1002857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rgbClr val="041134"/>
              </a:solidFill>
              <a:latin typeface="Arial Black" panose="020B0A04020102020204" pitchFamily="34" charset="0"/>
            </a:rPr>
            <a:t>Создание или редактирование сервиса</a:t>
          </a:r>
        </a:p>
      </dsp:txBody>
      <dsp:txXfrm>
        <a:off x="2246579" y="3435950"/>
        <a:ext cx="1166706" cy="904197"/>
      </dsp:txXfrm>
    </dsp:sp>
    <dsp:sp modelId="{CB17C8BC-E9BE-4F42-8C28-BB1007580CC9}">
      <dsp:nvSpPr>
        <dsp:cNvPr id="0" name=""/>
        <dsp:cNvSpPr/>
      </dsp:nvSpPr>
      <dsp:spPr>
        <a:xfrm>
          <a:off x="1636975" y="434598"/>
          <a:ext cx="4900167" cy="4900167"/>
        </a:xfrm>
        <a:prstGeom prst="pie">
          <a:avLst>
            <a:gd name="adj1" fmla="val 10028574"/>
            <a:gd name="adj2" fmla="val 131142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Добавление в </a:t>
          </a:r>
          <a:r>
            <a:rPr lang="en-US" sz="1400" kern="1200" dirty="0" err="1">
              <a:solidFill>
                <a:srgbClr val="041134"/>
              </a:solidFill>
              <a:latin typeface="Arial Black" panose="020B0A04020102020204" pitchFamily="34" charset="0"/>
            </a:rPr>
            <a:t>swagger.json</a:t>
          </a:r>
          <a:endParaRPr lang="ru-RU" sz="1400" kern="1200" dirty="0">
            <a:solidFill>
              <a:srgbClr val="041134"/>
            </a:solidFill>
            <a:latin typeface="Arial Black" panose="020B0A04020102020204" pitchFamily="34" charset="0"/>
          </a:endParaRPr>
        </a:p>
      </dsp:txBody>
      <dsp:txXfrm>
        <a:off x="1867400" y="2210909"/>
        <a:ext cx="1341712" cy="816694"/>
      </dsp:txXfrm>
    </dsp:sp>
    <dsp:sp modelId="{187E8334-1F65-4509-89B7-F6D3D34E054C}">
      <dsp:nvSpPr>
        <dsp:cNvPr id="0" name=""/>
        <dsp:cNvSpPr/>
      </dsp:nvSpPr>
      <dsp:spPr>
        <a:xfrm>
          <a:off x="1699977" y="355845"/>
          <a:ext cx="4900167" cy="4900167"/>
        </a:xfrm>
        <a:prstGeom prst="pie">
          <a:avLst>
            <a:gd name="adj1" fmla="val 13114284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41134"/>
              </a:solidFill>
              <a:latin typeface="Arial Black" panose="020B0A04020102020204" pitchFamily="34" charset="0"/>
            </a:rPr>
            <a:t>Тестирование запроса</a:t>
          </a:r>
        </a:p>
      </dsp:txBody>
      <dsp:txXfrm>
        <a:off x="2859100" y="810861"/>
        <a:ext cx="1166706" cy="933365"/>
      </dsp:txXfrm>
    </dsp:sp>
    <dsp:sp modelId="{8505C135-28C3-49C2-A237-AFC6E0AFDD11}">
      <dsp:nvSpPr>
        <dsp:cNvPr id="0" name=""/>
        <dsp:cNvSpPr/>
      </dsp:nvSpPr>
      <dsp:spPr>
        <a:xfrm>
          <a:off x="1497893" y="52501"/>
          <a:ext cx="5506855" cy="550685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3340A-CA85-49DB-ADBD-ABF74068E842}">
      <dsp:nvSpPr>
        <dsp:cNvPr id="0" name=""/>
        <dsp:cNvSpPr/>
      </dsp:nvSpPr>
      <dsp:spPr>
        <a:xfrm>
          <a:off x="1561291" y="131603"/>
          <a:ext cx="5506855" cy="550685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26FC0-45ED-4794-ACB2-E188CE6F861C}">
      <dsp:nvSpPr>
        <dsp:cNvPr id="0" name=""/>
        <dsp:cNvSpPr/>
      </dsp:nvSpPr>
      <dsp:spPr>
        <a:xfrm>
          <a:off x="1538460" y="230543"/>
          <a:ext cx="5506855" cy="550685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AA23C-26FF-4522-B3CD-B95C912386B0}">
      <dsp:nvSpPr>
        <dsp:cNvPr id="0" name=""/>
        <dsp:cNvSpPr/>
      </dsp:nvSpPr>
      <dsp:spPr>
        <a:xfrm>
          <a:off x="1455866" y="357201"/>
          <a:ext cx="5506855" cy="550685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D8F8C-DB7C-4A1E-A4C7-7F404250DE94}">
      <dsp:nvSpPr>
        <dsp:cNvPr id="0" name=""/>
        <dsp:cNvSpPr/>
      </dsp:nvSpPr>
      <dsp:spPr>
        <a:xfrm>
          <a:off x="1356311" y="230543"/>
          <a:ext cx="5506855" cy="550685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BE617-F243-486B-8B80-D5995D7D941E}">
      <dsp:nvSpPr>
        <dsp:cNvPr id="0" name=""/>
        <dsp:cNvSpPr/>
      </dsp:nvSpPr>
      <dsp:spPr>
        <a:xfrm>
          <a:off x="1333480" y="131603"/>
          <a:ext cx="5506855" cy="550685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D1D9-3BEA-474C-940B-6A9C58A57F04}">
      <dsp:nvSpPr>
        <dsp:cNvPr id="0" name=""/>
        <dsp:cNvSpPr/>
      </dsp:nvSpPr>
      <dsp:spPr>
        <a:xfrm>
          <a:off x="1396878" y="52501"/>
          <a:ext cx="5506855" cy="550685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837CFC-CCC0-EA72-9A23-BE0B6A5AD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"/>
            <a:ext cx="12192000" cy="68534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7384B-9E02-0DDA-015A-06F5B0AE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82" y="612240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 b="1"/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C8F23C-00AA-3CF5-E9B8-93E776590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582" y="3030280"/>
            <a:ext cx="9144000" cy="1655762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9E014E-9F70-F5EB-D631-77157E6B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57758-5793-89F9-9A8D-5E52A2D0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85746A-898F-F771-E0E4-F5DD3E07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2015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E65A7-78CB-B762-4693-40AD7FB3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5A45C7-4BC7-EA53-7A9C-20A274D7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B026B-620F-8EF2-7CC9-A0E4CB0B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07C2E2-54F5-1EC0-6D8B-2CE536B2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353000-8AA7-4BDB-AF6A-7D335F9E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51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BA2823-ED39-EAAA-3381-6F12D0DC6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0BE86-BC04-C71B-D34A-858F3D593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2160B-0AC9-7CAD-E046-8205D148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3A0D8-1411-6E94-EDF7-957149EF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70CF2-8007-0489-D1BC-5ADC87FB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2147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E483F-5EDD-AD6D-E8F2-C5452403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1106536"/>
            <a:ext cx="10515600" cy="429202"/>
          </a:xfrm>
        </p:spPr>
        <p:txBody>
          <a:bodyPr/>
          <a:lstStyle>
            <a:lvl1pPr>
              <a:defRPr sz="72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14C4FD-C5E8-5AFE-2905-2B2AB8382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51F7E4-6596-2338-E394-7EC364F9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315F6-2CE3-DCD0-7E78-B39F460A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24AEDD-1C1A-6A9B-9811-B70BAF0D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2508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13462-93F6-6D26-325A-8F860015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BAB403-2F4A-F791-5240-C117FCFAF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FB63E9-5D1C-96F3-2E36-CC0231E2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D396E7-FD47-0883-A914-FC016659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5DECB-8F30-A07C-691B-101398A7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58701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02E56-6F11-43C8-20A8-3F3F1E95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9F1112-35C5-A6DD-6F45-E29BC7AE7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074568-244D-A3E0-FEFB-5508F9D53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EC6286-2990-8685-7739-FBCF4641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8B4A6E-C27A-F962-B9F5-B2B6CA464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8632A-B716-06F5-365D-0A827C71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8827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7D0D0-39B0-437F-DC73-5F9B7AEE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2737B6-9357-A968-B3E1-852D66EAC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A0452C-43DF-FEA0-E215-A592074B6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18993B-2C82-E5F6-D946-BEE75AF11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173F00-3A9A-A208-66C6-F6B50406C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AA4A23-C14A-E048-E1FB-A191E106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F66D65-BAF7-FCC8-952D-77C77178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6D074F-93C5-C176-D0C7-17F73DAA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4442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6C454-B6C7-A8ED-C6ED-C98DE34C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F86D2C-8A7B-9E6D-89C9-06B17041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36D870-62AE-8BDF-49BA-0FDF9743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9869CB-E04D-BFBA-E471-11220601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834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F4CD11-09B6-95E5-70BD-5F48B20B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279ACB-3F73-EB5D-295F-3195355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1F3DA1-6FE4-E2D8-207E-78128A73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9865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4CD24-61BD-5A70-56B9-CF9BB70E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23EC01-9EDA-1AD1-0C39-9C0C02BA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497A93-BC36-E65C-D070-16C5F48F3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A372F4-51FB-AFE8-8536-7FB5526F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384632-8A5F-35F2-7E6E-3302A237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EF6BBF-E00A-CBFF-9115-49D22FE6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7107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43129-A62D-A4A8-98BF-398FECC7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CA4071-7074-48D1-1240-4D7218CC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D26830-FCD8-AF12-D821-82F836319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23DA39-8C56-3A91-503D-2277988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B1DAE-CE80-4498-BD0C-F3E8A50ADDBB}" type="datetimeFigureOut">
              <a:rPr lang="ru-UA" smtClean="0"/>
              <a:t>10/26/2024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B7AD2C-60EE-B5CE-8C34-C9A0F21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D8473-7B85-7E57-3027-350F8DA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8800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FFF4E-BCD1-1384-EC3F-5C8B1E5862E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AA19D-C61D-3AD9-1EAE-D05E0EDA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706486"/>
            <a:ext cx="10515600" cy="429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6EAF92-2BDF-14A0-2D3A-2E6847811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7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ru-UA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1A9B15E-4DE2-43D3-94A2-2D35DF55E718}"/>
              </a:ext>
            </a:extLst>
          </p:cNvPr>
          <p:cNvSpPr txBox="1">
            <a:spLocks/>
          </p:cNvSpPr>
          <p:nvPr userDrawn="1"/>
        </p:nvSpPr>
        <p:spPr>
          <a:xfrm>
            <a:off x="1462815" y="6068050"/>
            <a:ext cx="8269013" cy="4432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НЕУДОБНЫЕ ВОПРОСЫ: </a:t>
            </a:r>
            <a:r>
              <a:rPr lang="ru-RU" sz="2400" dirty="0">
                <a:solidFill>
                  <a:srgbClr val="99FF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разработка REST API</a:t>
            </a:r>
            <a:endParaRPr lang="ru-UA" sz="2400" dirty="0">
              <a:solidFill>
                <a:srgbClr val="99FF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952C923-D4FA-4C8C-B04A-5BD1F90C4E43}"/>
              </a:ext>
            </a:extLst>
          </p:cNvPr>
          <p:cNvGrpSpPr/>
          <p:nvPr userDrawn="1"/>
        </p:nvGrpSpPr>
        <p:grpSpPr>
          <a:xfrm>
            <a:off x="328704" y="6099512"/>
            <a:ext cx="1018991" cy="612438"/>
            <a:chOff x="191590" y="3429000"/>
            <a:chExt cx="2947319" cy="177141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0A7905F1-5399-4C6A-B1C3-BAABFE2FA126}"/>
                </a:ext>
              </a:extLst>
            </p:cNvPr>
            <p:cNvSpPr/>
            <p:nvPr/>
          </p:nvSpPr>
          <p:spPr>
            <a:xfrm>
              <a:off x="191590" y="3429000"/>
              <a:ext cx="2947319" cy="17714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Picture 2" descr="Символика Университета – РТУ МИРЭА">
              <a:extLst>
                <a:ext uri="{FF2B5EF4-FFF2-40B4-BE49-F238E27FC236}">
                  <a16:creationId xmlns:a16="http://schemas.microsoft.com/office/drawing/2014/main" id="{FB31AA6B-9703-4E5D-8F13-9E22C91CC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62" y="3579571"/>
              <a:ext cx="2281374" cy="1470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4970263-AAC7-473F-9F54-3BABCC39476A}"/>
              </a:ext>
            </a:extLst>
          </p:cNvPr>
          <p:cNvSpPr/>
          <p:nvPr userDrawn="1"/>
        </p:nvSpPr>
        <p:spPr>
          <a:xfrm>
            <a:off x="1462815" y="64184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Макиевский Станислав Евгеньевич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78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bg1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asnorman/Open-Door-Backend/blob/main/opendoor.sq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snorman/Open-Door-Backend/blob/main/src/Config/Database.php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github.com/stasnorman/Open-Door-Backend/blob/main/public/index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github.com/stasnorman/Open-Door-Backend/blob/main/src/Service/ComicsService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github.com/stasnorman/Open-Door-Backend/blob/main/src/Controller/ComicsController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github.com/stasnorman/Open-Door-Backend/blob/main/public/swagger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github.com/stasnorman/Open-Door-Backend/blob/main/public/swagger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s://github.com/stasnorman/Open-Door-Backend/blob/main/public/.htac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snorman/PHPApi-easy-and-fast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s://github.com/stasnorman/PHPApi-easy-and-fast/blob/main/connect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s://github.com/stasnorman/PHPApi-easy-and-fast/blob/main/.htac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github.com/stasnorman/PHPApi-easy-and-fast/blob/main/index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hyperlink" Target="https://github.com/stasnorman/PHPApi-easy-and-fast/blob/main/function_get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snorman/Csharp_REST/blob/main/OpenDoor/Services/IComicService.cs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hyperlink" Target="https://github.com/stasnorman/Csharp_REST/blob/main/OpenDoor/Services/ComicService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hyperlink" Target="https://github.com/stasnorman/Csharp_REST/blob/main/OpenDoor/Controllers/ComicsController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s://github.com/stasnorman/Csharp_REST/blob/main/OpenDoor/Program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s://github.com/stasnorman/Csharp_REST/blob/main/OpenDoor/Program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hyperlink" Target="https://github.com/stasnorman/Csharp_REST/blob/main/OpenDoor/Services/IJwtService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hyperlink" Target="https://github.com/stasnorman/Csharp_REST/blob/main/OpenDoor/Services/JWTService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hyperlink" Target="https://github.com/stasnorman/Csharp_REST/blob/main/OpenDoor/Controllers/AuthController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ostman.com/collections/18224111-8c927457-c800-46fd-9ef3-06c658393a65?access_key=PMAT-01JAWNRNT2QQK8MQG4ECXXHKYE" TargetMode="External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Picture 6">
            <a:extLst>
              <a:ext uri="{FF2B5EF4-FFF2-40B4-BE49-F238E27FC236}">
                <a16:creationId xmlns:a16="http://schemas.microsoft.com/office/drawing/2014/main" id="{14DFAE49-A777-434C-9747-64B11F44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8793" y="299316"/>
            <a:ext cx="10893818" cy="655868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ECF40D-1972-B189-2E5E-6E2AC3632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5864" y="4693921"/>
            <a:ext cx="4824548" cy="1837624"/>
          </a:xfrm>
        </p:spPr>
        <p:txBody>
          <a:bodyPr>
            <a:normAutofit lnSpcReduction="10000"/>
          </a:bodyPr>
          <a:lstStyle/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Макиевский Станислав 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Евгеньевич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,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Преподаватель ИПТИП,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fullstack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-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разработчик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(C#)</a:t>
            </a:r>
            <a:endParaRPr lang="ru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8BF5019-7194-4167-A722-68C9B6498CF1}"/>
              </a:ext>
            </a:extLst>
          </p:cNvPr>
          <p:cNvGrpSpPr/>
          <p:nvPr/>
        </p:nvGrpSpPr>
        <p:grpSpPr>
          <a:xfrm>
            <a:off x="452582" y="5315542"/>
            <a:ext cx="2023218" cy="1216003"/>
            <a:chOff x="191590" y="3429000"/>
            <a:chExt cx="2947319" cy="1771410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FCE73EAE-0013-4F32-8209-B9BD3960606F}"/>
                </a:ext>
              </a:extLst>
            </p:cNvPr>
            <p:cNvSpPr/>
            <p:nvPr/>
          </p:nvSpPr>
          <p:spPr>
            <a:xfrm>
              <a:off x="191590" y="3429000"/>
              <a:ext cx="2947319" cy="17714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Символика Университета – РТУ МИРЭА">
              <a:extLst>
                <a:ext uri="{FF2B5EF4-FFF2-40B4-BE49-F238E27FC236}">
                  <a16:creationId xmlns:a16="http://schemas.microsoft.com/office/drawing/2014/main" id="{9697C339-ACD5-4C9D-B533-A245905E1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62" y="3579571"/>
              <a:ext cx="2281374" cy="1470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260ED3-DAD9-6C47-25CA-5D880233F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82" y="14834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НЕУДОБНЫЕ</a:t>
            </a:r>
            <a:r>
              <a:rPr lang="ru-RU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ВОПРОСЫ</a:t>
            </a:r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</a:t>
            </a:r>
            <a:br>
              <a:rPr lang="ru-RU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ru-RU" sz="490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разработка </a:t>
            </a:r>
            <a:r>
              <a:rPr lang="en-US" sz="490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REST API</a:t>
            </a:r>
            <a:endParaRPr lang="ru-UA" dirty="0">
              <a:solidFill>
                <a:srgbClr val="99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90EEA7-63E2-42AA-B384-E7E273B9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15" y="2177501"/>
            <a:ext cx="2293694" cy="22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4" y="4729029"/>
            <a:ext cx="7683501" cy="868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3" y="2476500"/>
            <a:ext cx="8480715" cy="3343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00B0F0"/>
                </a:solidFill>
                <a:latin typeface="Arial Black" panose="020B0A04020102020204" pitchFamily="34" charset="0"/>
              </a:rPr>
              <a:t>Получение</a:t>
            </a:r>
            <a:r>
              <a:rPr lang="ru-RU" sz="3200" dirty="0">
                <a:latin typeface="Arial Black" panose="020B0A04020102020204" pitchFamily="34" charset="0"/>
              </a:rPr>
              <a:t> данных о всех комиксах: </a:t>
            </a:r>
            <a:endParaRPr lang="en-US" sz="32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600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44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</a:t>
            </a:r>
            <a:r>
              <a:rPr lang="ru-RU" sz="4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>
                <a:latin typeface="Arial Black" panose="020B0A04020102020204" pitchFamily="34" charset="0"/>
              </a:rPr>
              <a:t>GET</a:t>
            </a:r>
            <a:r>
              <a:rPr lang="en-US" sz="4400" dirty="0">
                <a:latin typeface="Arial Black" panose="020B0A04020102020204" pitchFamily="34" charset="0"/>
              </a:rPr>
              <a:t>:</a:t>
            </a:r>
            <a:r>
              <a:rPr lang="ru-RU" sz="4400" dirty="0">
                <a:latin typeface="Arial Black" panose="020B0A04020102020204" pitchFamily="34" charset="0"/>
              </a:rPr>
              <a:t> /</a:t>
            </a:r>
            <a:r>
              <a:rPr lang="en-US" sz="4400" dirty="0">
                <a:latin typeface="Arial Black" panose="020B0A04020102020204" pitchFamily="34" charset="0"/>
              </a:rPr>
              <a:t>comics/all</a:t>
            </a:r>
            <a:r>
              <a:rPr lang="ru-RU" sz="4400" dirty="0">
                <a:latin typeface="Arial Black" panose="020B0A04020102020204" pitchFamily="34" charset="0"/>
              </a:rPr>
              <a:t> </a:t>
            </a:r>
            <a:endParaRPr lang="en-US" sz="4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4400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sz="4400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GET</a:t>
            </a:r>
            <a:r>
              <a:rPr lang="en-US" sz="44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:</a:t>
            </a:r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</a:t>
            </a:r>
            <a:r>
              <a:rPr lang="en-US" sz="44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comics/</a:t>
            </a:r>
            <a:endParaRPr lang="ru-RU" sz="4400" dirty="0">
              <a:ln w="19050">
                <a:noFill/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4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5" y="4507347"/>
            <a:ext cx="6584374" cy="951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4" y="2476500"/>
            <a:ext cx="6963066" cy="3343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0B0F0"/>
                </a:solidFill>
                <a:latin typeface="Arial Black" panose="020B0A04020102020204" pitchFamily="34" charset="0"/>
              </a:rPr>
              <a:t>Создание</a:t>
            </a:r>
            <a:r>
              <a:rPr lang="ru-RU" sz="3600" dirty="0">
                <a:latin typeface="Arial Black" panose="020B0A04020102020204" pitchFamily="34" charset="0"/>
              </a:rPr>
              <a:t> журнала:</a:t>
            </a: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 </a:t>
            </a:r>
            <a:r>
              <a:rPr lang="en-US" b="1" dirty="0">
                <a:latin typeface="Arial Black" panose="020B0A04020102020204" pitchFamily="34" charset="0"/>
              </a:rPr>
              <a:t>GET /</a:t>
            </a:r>
            <a:r>
              <a:rPr lang="en-US" b="1" dirty="0" err="1">
                <a:latin typeface="Arial Black" panose="020B0A04020102020204" pitchFamily="34" charset="0"/>
              </a:rPr>
              <a:t>comics?action</a:t>
            </a:r>
            <a:r>
              <a:rPr lang="en-US" b="1" dirty="0">
                <a:latin typeface="Arial Black" panose="020B0A04020102020204" pitchFamily="34" charset="0"/>
              </a:rPr>
              <a:t>=</a:t>
            </a:r>
            <a:r>
              <a:rPr lang="en-US" b="1" dirty="0" err="1">
                <a:latin typeface="Arial Black" panose="020B0A04020102020204" pitchFamily="34" charset="0"/>
              </a:rPr>
              <a:t>create&amp;name</a:t>
            </a:r>
            <a:r>
              <a:rPr lang="en-US" b="1" dirty="0">
                <a:latin typeface="Arial Black" panose="020B0A04020102020204" pitchFamily="34" charset="0"/>
              </a:rPr>
              <a:t>=…</a:t>
            </a:r>
          </a:p>
          <a:p>
            <a:pPr marL="0" indent="0">
              <a:buNone/>
            </a:pPr>
            <a:r>
              <a:rPr lang="ru-RU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POST:</a:t>
            </a:r>
            <a:r>
              <a:rPr lang="ru-RU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/comics </a:t>
            </a:r>
          </a:p>
          <a:p>
            <a:pPr marL="0" indent="0">
              <a:buNone/>
            </a:pP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RAW body: {"name": "..."}</a:t>
            </a:r>
            <a:endParaRPr lang="ru-RU" dirty="0">
              <a:ln w="19050">
                <a:noFill/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8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5" y="4710545"/>
            <a:ext cx="6584374" cy="951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4" y="2476500"/>
            <a:ext cx="7757392" cy="33432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0B0F0"/>
                </a:solidFill>
                <a:latin typeface="Arial Black" panose="020B0A04020102020204" pitchFamily="34" charset="0"/>
              </a:rPr>
              <a:t>Полностью обновить </a:t>
            </a:r>
            <a:r>
              <a:rPr lang="ru-RU" sz="3600" dirty="0">
                <a:latin typeface="Arial Black" panose="020B0A04020102020204" pitchFamily="34" charset="0"/>
              </a:rPr>
              <a:t>комикс по ID:</a:t>
            </a: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 </a:t>
            </a:r>
            <a:r>
              <a:rPr lang="en-US" b="1" dirty="0">
                <a:latin typeface="Arial Black" panose="020B0A04020102020204" pitchFamily="34" charset="0"/>
              </a:rPr>
              <a:t>PUT /</a:t>
            </a:r>
            <a:r>
              <a:rPr lang="en-US" b="1" dirty="0" err="1">
                <a:latin typeface="Arial Black" panose="020B0A04020102020204" pitchFamily="34" charset="0"/>
              </a:rPr>
              <a:t>comics?action</a:t>
            </a:r>
            <a:r>
              <a:rPr lang="en-US" b="1" dirty="0">
                <a:latin typeface="Arial Black" panose="020B0A04020102020204" pitchFamily="34" charset="0"/>
              </a:rPr>
              <a:t>=</a:t>
            </a:r>
            <a:r>
              <a:rPr lang="en-US" b="1" dirty="0" err="1">
                <a:latin typeface="Arial Black" panose="020B0A04020102020204" pitchFamily="34" charset="0"/>
              </a:rPr>
              <a:t>put&amp;name</a:t>
            </a:r>
            <a:r>
              <a:rPr lang="en-US" b="1" dirty="0">
                <a:latin typeface="Arial Black" panose="020B0A04020102020204" pitchFamily="34" charset="0"/>
              </a:rPr>
              <a:t>=…</a:t>
            </a:r>
          </a:p>
          <a:p>
            <a:pPr marL="0" indent="0">
              <a:buNone/>
            </a:pPr>
            <a:r>
              <a:rPr lang="ru-RU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PUT:</a:t>
            </a:r>
            <a:r>
              <a:rPr lang="ru-RU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/comics/{id}</a:t>
            </a:r>
          </a:p>
          <a:p>
            <a:pPr marL="0" indent="0">
              <a:buNone/>
            </a:pP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RAW body: {"name": "..."}</a:t>
            </a:r>
            <a:endParaRPr lang="ru-RU" dirty="0">
              <a:ln w="19050">
                <a:noFill/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14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5" y="4710545"/>
            <a:ext cx="6584374" cy="951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4" y="2476500"/>
            <a:ext cx="7757392" cy="33432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0B0F0"/>
                </a:solidFill>
                <a:latin typeface="Arial Black" panose="020B0A04020102020204" pitchFamily="34" charset="0"/>
              </a:rPr>
              <a:t>Частично обновить </a:t>
            </a:r>
            <a:r>
              <a:rPr lang="ru-RU" sz="3600" dirty="0">
                <a:latin typeface="Arial Black" panose="020B0A04020102020204" pitchFamily="34" charset="0"/>
              </a:rPr>
              <a:t>комикс по ID</a:t>
            </a:r>
            <a:r>
              <a:rPr lang="en-US" sz="3600" dirty="0">
                <a:latin typeface="Arial Black" panose="020B0A04020102020204" pitchFamily="34" charset="0"/>
              </a:rPr>
              <a:t>:</a:t>
            </a:r>
            <a:endParaRPr lang="ru-RU" sz="36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 </a:t>
            </a:r>
            <a:r>
              <a:rPr lang="en-US" b="1" dirty="0">
                <a:latin typeface="Arial Black" panose="020B0A04020102020204" pitchFamily="34" charset="0"/>
              </a:rPr>
              <a:t>PATCH /</a:t>
            </a:r>
            <a:r>
              <a:rPr lang="en-US" b="1" dirty="0" err="1">
                <a:latin typeface="Arial Black" panose="020B0A04020102020204" pitchFamily="34" charset="0"/>
              </a:rPr>
              <a:t>comics?action</a:t>
            </a:r>
            <a:r>
              <a:rPr lang="en-US" b="1" dirty="0">
                <a:latin typeface="Arial Black" panose="020B0A04020102020204" pitchFamily="34" charset="0"/>
              </a:rPr>
              <a:t>=</a:t>
            </a:r>
            <a:r>
              <a:rPr lang="en-US" b="1" dirty="0" err="1">
                <a:latin typeface="Arial Black" panose="020B0A04020102020204" pitchFamily="34" charset="0"/>
              </a:rPr>
              <a:t>patch&amp;name</a:t>
            </a:r>
            <a:r>
              <a:rPr lang="en-US" b="1" dirty="0">
                <a:latin typeface="Arial Black" panose="020B0A04020102020204" pitchFamily="34" charset="0"/>
              </a:rPr>
              <a:t>=…</a:t>
            </a:r>
          </a:p>
          <a:p>
            <a:pPr marL="0" indent="0">
              <a:buNone/>
            </a:pPr>
            <a:r>
              <a:rPr lang="ru-RU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PATCH:</a:t>
            </a:r>
            <a:r>
              <a:rPr lang="ru-RU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/comics/{id}</a:t>
            </a:r>
          </a:p>
          <a:p>
            <a:pPr marL="0" indent="0">
              <a:buNone/>
            </a:pP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RAW body: {"name": "..."}</a:t>
            </a:r>
            <a:endParaRPr lang="ru-RU" dirty="0">
              <a:ln w="19050">
                <a:noFill/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3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54317" y="4553534"/>
            <a:ext cx="6390410" cy="618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4" y="2476500"/>
            <a:ext cx="7757392" cy="2732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0B0F0"/>
                </a:solidFill>
                <a:latin typeface="Arial Black" panose="020B0A04020102020204" pitchFamily="34" charset="0"/>
              </a:rPr>
              <a:t>Удалить</a:t>
            </a:r>
            <a:r>
              <a:rPr lang="ru-RU" sz="3600" dirty="0">
                <a:latin typeface="Arial Black" panose="020B0A04020102020204" pitchFamily="34" charset="0"/>
              </a:rPr>
              <a:t> комикс по ID</a:t>
            </a:r>
            <a:r>
              <a:rPr lang="en-US" sz="3600" dirty="0">
                <a:latin typeface="Arial Black" panose="020B0A04020102020204" pitchFamily="34" charset="0"/>
              </a:rPr>
              <a:t>:</a:t>
            </a:r>
            <a:endParaRPr lang="ru-RU" sz="36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 </a:t>
            </a:r>
            <a:r>
              <a:rPr lang="en-US" b="1" dirty="0">
                <a:latin typeface="Arial Black" panose="020B0A04020102020204" pitchFamily="34" charset="0"/>
              </a:rPr>
              <a:t>DELETE /</a:t>
            </a:r>
            <a:r>
              <a:rPr lang="en-US" b="1" dirty="0" err="1">
                <a:latin typeface="Arial Black" panose="020B0A04020102020204" pitchFamily="34" charset="0"/>
              </a:rPr>
              <a:t>comics?id</a:t>
            </a:r>
            <a:r>
              <a:rPr lang="en-US" b="1" dirty="0">
                <a:latin typeface="Arial Black" panose="020B0A04020102020204" pitchFamily="34" charset="0"/>
              </a:rPr>
              <a:t> ={id}</a:t>
            </a:r>
          </a:p>
          <a:p>
            <a:pPr marL="0" indent="0">
              <a:buNone/>
            </a:pPr>
            <a:r>
              <a:rPr lang="ru-RU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DELETE:</a:t>
            </a:r>
            <a:r>
              <a:rPr lang="ru-RU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/comics/{id}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2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57382"/>
            <a:ext cx="10515600" cy="777731"/>
          </a:xfrm>
        </p:spPr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2B0CAF-9CD5-4CB3-A276-FE1C66764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728" y="2130123"/>
            <a:ext cx="7841671" cy="22756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FEEBD4-F76E-4F2E-AE97-7D70E479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38" y="2130123"/>
            <a:ext cx="3280936" cy="328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071B5-582B-45BF-B94C-3611FD4CE627}"/>
              </a:ext>
            </a:extLst>
          </p:cNvPr>
          <p:cNvSpPr txBox="1"/>
          <p:nvPr/>
        </p:nvSpPr>
        <p:spPr>
          <a:xfrm>
            <a:off x="3740727" y="4599647"/>
            <a:ext cx="784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файл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SQL</a:t>
            </a:r>
            <a:endParaRPr lang="ru-RU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3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10" y="1961842"/>
            <a:ext cx="3387743" cy="8331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1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REQUEST:</a:t>
            </a:r>
            <a:endParaRPr lang="ru-RU" sz="41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МЕХАНИКА ЗАПРОСА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C996B1A-59A4-44B6-943D-ABF2B4E9844E}"/>
              </a:ext>
            </a:extLst>
          </p:cNvPr>
          <p:cNvSpPr txBox="1">
            <a:spLocks/>
          </p:cNvSpPr>
          <p:nvPr/>
        </p:nvSpPr>
        <p:spPr>
          <a:xfrm>
            <a:off x="4596637" y="1922419"/>
            <a:ext cx="3567866" cy="636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1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RESPONCE:</a:t>
            </a:r>
            <a:endParaRPr lang="ru-RU" sz="4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73A53B-1BAF-4773-B777-5F17B7F2A353}"/>
              </a:ext>
            </a:extLst>
          </p:cNvPr>
          <p:cNvSpPr/>
          <p:nvPr/>
        </p:nvSpPr>
        <p:spPr>
          <a:xfrm>
            <a:off x="243014" y="3453859"/>
            <a:ext cx="24244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G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ET</a:t>
            </a:r>
          </a:p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OST</a:t>
            </a:r>
          </a:p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P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UT (PATCH)</a:t>
            </a:r>
          </a:p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D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ELETE</a:t>
            </a:r>
            <a:endParaRPr lang="ru-RU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4E63DE-E5F4-4A7B-933E-26DD106BDF65}"/>
              </a:ext>
            </a:extLst>
          </p:cNvPr>
          <p:cNvSpPr/>
          <p:nvPr/>
        </p:nvSpPr>
        <p:spPr>
          <a:xfrm rot="16200000">
            <a:off x="2089974" y="2825433"/>
            <a:ext cx="28351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</a:rPr>
              <a:t>URL</a:t>
            </a:r>
            <a:endParaRPr lang="ru-RU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0D077BD-4634-4A94-80E5-D52D29D57186}"/>
              </a:ext>
            </a:extLst>
          </p:cNvPr>
          <p:cNvSpPr/>
          <p:nvPr/>
        </p:nvSpPr>
        <p:spPr>
          <a:xfrm>
            <a:off x="4179255" y="2158832"/>
            <a:ext cx="147783" cy="3749964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Dot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38100">
                <a:solidFill>
                  <a:schemeClr val="bg1"/>
                </a:solidFill>
              </a:ln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44BC86-7AFD-4982-9C19-0895066A0CDC}"/>
              </a:ext>
            </a:extLst>
          </p:cNvPr>
          <p:cNvSpPr/>
          <p:nvPr/>
        </p:nvSpPr>
        <p:spPr>
          <a:xfrm>
            <a:off x="3009553" y="4612681"/>
            <a:ext cx="13959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99FF66"/>
                </a:solidFill>
                <a:latin typeface="Arial Black" panose="020B0A04020102020204" pitchFamily="34" charset="0"/>
              </a:rPr>
              <a:t>+</a:t>
            </a:r>
            <a:endParaRPr lang="ru-RU" sz="8000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0A548D-0F91-4B02-85AB-007028AC0453}"/>
              </a:ext>
            </a:extLst>
          </p:cNvPr>
          <p:cNvSpPr/>
          <p:nvPr/>
        </p:nvSpPr>
        <p:spPr>
          <a:xfrm>
            <a:off x="243013" y="2733101"/>
            <a:ext cx="3377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Метод: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26ABE10-2833-441A-8B06-66C06135925B}"/>
              </a:ext>
            </a:extLst>
          </p:cNvPr>
          <p:cNvSpPr/>
          <p:nvPr/>
        </p:nvSpPr>
        <p:spPr>
          <a:xfrm>
            <a:off x="4708044" y="2824181"/>
            <a:ext cx="3093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Код состояния: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1E35425-7D27-414B-AFC7-F3252DABA520}"/>
              </a:ext>
            </a:extLst>
          </p:cNvPr>
          <p:cNvSpPr/>
          <p:nvPr/>
        </p:nvSpPr>
        <p:spPr>
          <a:xfrm>
            <a:off x="4708044" y="3300430"/>
            <a:ext cx="29549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99FF66"/>
                </a:solidFill>
                <a:latin typeface="Arial Black" panose="020B0A04020102020204" pitchFamily="34" charset="0"/>
              </a:rPr>
              <a:t>200 </a:t>
            </a:r>
            <a:r>
              <a:rPr lang="en-US" sz="2000" dirty="0">
                <a:solidFill>
                  <a:srgbClr val="99FF66"/>
                </a:solidFill>
                <a:latin typeface="Arial Black" panose="020B0A04020102020204" pitchFamily="34" charset="0"/>
              </a:rPr>
              <a:t>(OK)</a:t>
            </a:r>
            <a:endParaRPr lang="ru-RU" sz="2000" dirty="0">
              <a:solidFill>
                <a:srgbClr val="99FF66"/>
              </a:solidFill>
              <a:latin typeface="Arial Black" panose="020B0A04020102020204" pitchFamily="34" charset="0"/>
            </a:endParaRPr>
          </a:p>
          <a:p>
            <a:r>
              <a:rPr lang="ru-RU" sz="2000" dirty="0">
                <a:solidFill>
                  <a:srgbClr val="99FF66"/>
                </a:solidFill>
                <a:latin typeface="Arial Black" panose="020B0A04020102020204" pitchFamily="34" charset="0"/>
              </a:rPr>
              <a:t>302 (</a:t>
            </a:r>
            <a:r>
              <a:rPr lang="en-US" sz="2000" dirty="0">
                <a:solidFill>
                  <a:srgbClr val="99FF66"/>
                </a:solidFill>
                <a:latin typeface="Arial Black" panose="020B0A04020102020204" pitchFamily="34" charset="0"/>
              </a:rPr>
              <a:t>Found)</a:t>
            </a:r>
          </a:p>
          <a:p>
            <a:r>
              <a:rPr lang="en-US" sz="2000" dirty="0">
                <a:solidFill>
                  <a:srgbClr val="99FF66"/>
                </a:solidFill>
                <a:latin typeface="Arial Black" panose="020B0A04020102020204" pitchFamily="34" charset="0"/>
              </a:rPr>
              <a:t>404 (Not found)</a:t>
            </a:r>
          </a:p>
          <a:p>
            <a:r>
              <a:rPr lang="en-US" sz="2000" dirty="0">
                <a:solidFill>
                  <a:srgbClr val="99FF66"/>
                </a:solidFill>
                <a:latin typeface="Arial Black" panose="020B0A04020102020204" pitchFamily="34" charset="0"/>
              </a:rPr>
              <a:t>502 (Bad Gateway)</a:t>
            </a:r>
          </a:p>
          <a:p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EFA715-E844-4792-B056-A77D82D13358}"/>
              </a:ext>
            </a:extLst>
          </p:cNvPr>
          <p:cNvSpPr/>
          <p:nvPr/>
        </p:nvSpPr>
        <p:spPr>
          <a:xfrm>
            <a:off x="7673073" y="2392029"/>
            <a:ext cx="45170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[</a:t>
            </a:r>
          </a:p>
          <a:p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 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{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"id":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</a:t>
            </a:r>
            <a:r>
              <a:rPr lang="en-US" dirty="0" err="1">
                <a:solidFill>
                  <a:srgbClr val="99FF66"/>
                </a:solidFill>
                <a:latin typeface="Arial Black" panose="020B0A04020102020204" pitchFamily="34" charset="0"/>
              </a:rPr>
              <a:t>image_url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"string",</a:t>
            </a:r>
          </a:p>
          <a:p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    "name":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"string",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"price":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0,</a:t>
            </a:r>
          </a:p>
          <a:p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    "description":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"string",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</a:t>
            </a:r>
            <a:r>
              <a:rPr lang="en-US" dirty="0" err="1">
                <a:solidFill>
                  <a:srgbClr val="99FF66"/>
                </a:solidFill>
                <a:latin typeface="Arial Black" panose="020B0A04020102020204" pitchFamily="34" charset="0"/>
              </a:rPr>
              <a:t>author_id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</a:t>
            </a:r>
            <a:r>
              <a:rPr lang="en-US" dirty="0" err="1">
                <a:solidFill>
                  <a:srgbClr val="99FF66"/>
                </a:solidFill>
                <a:latin typeface="Arial Black" panose="020B0A04020102020204" pitchFamily="34" charset="0"/>
              </a:rPr>
              <a:t>genre_id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  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</a:t>
            </a:r>
            <a:r>
              <a:rPr lang="en-US" dirty="0" err="1">
                <a:solidFill>
                  <a:srgbClr val="99FF66"/>
                </a:solidFill>
                <a:latin typeface="Arial Black" panose="020B0A04020102020204" pitchFamily="34" charset="0"/>
              </a:rPr>
              <a:t>published_date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"2024-10-21",</a:t>
            </a:r>
          </a:p>
          <a:p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    "stock":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0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}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]</a:t>
            </a:r>
            <a:endParaRPr lang="ru-RU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7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490" y="2476500"/>
            <a:ext cx="6523759" cy="33432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PHP (MVC);</a:t>
            </a:r>
          </a:p>
          <a:p>
            <a:r>
              <a:rPr lang="en-US" sz="4000" dirty="0" err="1">
                <a:latin typeface="Arial Black" panose="020B0A04020102020204" pitchFamily="34" charset="0"/>
              </a:rPr>
              <a:t>ASP.Net</a:t>
            </a:r>
            <a:r>
              <a:rPr lang="en-US" sz="4000" dirty="0">
                <a:latin typeface="Arial Black" panose="020B0A04020102020204" pitchFamily="34" charset="0"/>
              </a:rPr>
              <a:t> 8.0 (SOLID);</a:t>
            </a:r>
          </a:p>
          <a:p>
            <a:r>
              <a:rPr lang="en-US" sz="4000" dirty="0">
                <a:latin typeface="Arial Black" panose="020B0A04020102020204" pitchFamily="34" charset="0"/>
              </a:rPr>
              <a:t>RUST (WA); </a:t>
            </a:r>
          </a:p>
          <a:p>
            <a:r>
              <a:rPr lang="en-US" sz="4000" dirty="0">
                <a:latin typeface="Arial Black" panose="020B0A04020102020204" pitchFamily="34" charset="0"/>
              </a:rPr>
              <a:t>PHP (easy-and-</a:t>
            </a:r>
            <a:r>
              <a:rPr lang="en-US" sz="4000" dirty="0" err="1">
                <a:latin typeface="Arial Black" panose="020B0A04020102020204" pitchFamily="34" charset="0"/>
              </a:rPr>
              <a:t>fasty</a:t>
            </a:r>
            <a:r>
              <a:rPr lang="en-US" sz="4000" dirty="0">
                <a:latin typeface="Arial Black" panose="020B0A04020102020204" pitchFamily="34" charset="0"/>
              </a:rPr>
              <a:t>);</a:t>
            </a:r>
          </a:p>
          <a:p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ПИШЕМ? </a:t>
            </a:r>
            <a:r>
              <a:rPr lang="ru-RU" dirty="0">
                <a:solidFill>
                  <a:srgbClr val="99FF66"/>
                </a:solidFill>
              </a:rPr>
              <a:t>А НА ЧЁМ?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EAE80115-715B-4E9C-A664-4DAB72CE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" y="2476500"/>
            <a:ext cx="4141617" cy="260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184" y="2859711"/>
            <a:ext cx="4334140" cy="21993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M</a:t>
            </a:r>
            <a:r>
              <a:rPr lang="en-US" sz="4400" dirty="0">
                <a:latin typeface="Arial Black" panose="020B0A04020102020204" pitchFamily="34" charset="0"/>
              </a:rPr>
              <a:t>odel</a:t>
            </a:r>
            <a:endParaRPr lang="ru-RU" sz="4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(S</a:t>
            </a:r>
            <a:r>
              <a:rPr lang="en-US" sz="4400" dirty="0">
                <a:latin typeface="Arial Black" panose="020B0A04020102020204" pitchFamily="34" charset="0"/>
              </a:rPr>
              <a:t>ervice</a:t>
            </a: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)</a:t>
            </a:r>
            <a:endParaRPr lang="en-US" sz="4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V</a:t>
            </a:r>
            <a:r>
              <a:rPr lang="en-US" sz="4400" dirty="0">
                <a:latin typeface="Arial Black" panose="020B0A04020102020204" pitchFamily="34" charset="0"/>
              </a:rPr>
              <a:t>iew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C</a:t>
            </a:r>
            <a:r>
              <a:rPr lang="en-US" sz="4400" dirty="0">
                <a:latin typeface="Arial Black" panose="020B0A04020102020204" pitchFamily="34" charset="0"/>
              </a:rPr>
              <a:t>ontroller</a:t>
            </a:r>
            <a:endParaRPr lang="ru-RU" sz="4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13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72224C-FD6C-4A27-AAC1-EA3D496EE489}"/>
              </a:ext>
            </a:extLst>
          </p:cNvPr>
          <p:cNvSpPr/>
          <p:nvPr/>
        </p:nvSpPr>
        <p:spPr>
          <a:xfrm>
            <a:off x="4094595" y="4366577"/>
            <a:ext cx="75709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- это архитектурный шаблон, который разделяет приложение на три (четыре) основные части: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C7557A4-D53D-4EC1-B4D6-A33621EC6590}"/>
              </a:ext>
            </a:extLst>
          </p:cNvPr>
          <p:cNvGrpSpPr/>
          <p:nvPr/>
        </p:nvGrpSpPr>
        <p:grpSpPr>
          <a:xfrm>
            <a:off x="3676073" y="1968007"/>
            <a:ext cx="8377382" cy="2199362"/>
            <a:chOff x="3676073" y="1968007"/>
            <a:chExt cx="8377382" cy="219936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032E89A-9898-4CBE-A110-20C3E65650F6}"/>
                </a:ext>
              </a:extLst>
            </p:cNvPr>
            <p:cNvSpPr/>
            <p:nvPr/>
          </p:nvSpPr>
          <p:spPr>
            <a:xfrm>
              <a:off x="6012873" y="1968007"/>
              <a:ext cx="6040582" cy="2199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F6BEA89D-9EB3-43EF-8536-BF854A3AE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73" y="1968007"/>
              <a:ext cx="7989454" cy="2199362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6F5D001-AE52-4817-A3A8-CE65374BFE1F}"/>
                </a:ext>
              </a:extLst>
            </p:cNvPr>
            <p:cNvSpPr/>
            <p:nvPr/>
          </p:nvSpPr>
          <p:spPr>
            <a:xfrm>
              <a:off x="10682997" y="2309091"/>
              <a:ext cx="982530" cy="1662545"/>
            </a:xfrm>
            <a:prstGeom prst="rect">
              <a:avLst/>
            </a:prstGeom>
            <a:solidFill>
              <a:srgbClr val="E4F2FB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D8A577-BF9F-4D3D-88E6-80282316A50A}"/>
                </a:ext>
              </a:extLst>
            </p:cNvPr>
            <p:cNvSpPr txBox="1"/>
            <p:nvPr/>
          </p:nvSpPr>
          <p:spPr>
            <a:xfrm>
              <a:off x="10707832" y="2883022"/>
              <a:ext cx="957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Service</a:t>
              </a:r>
              <a:endParaRPr lang="ru-R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46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63863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944" y="1825624"/>
            <a:ext cx="8832273" cy="1176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b="1" dirty="0" err="1">
                <a:latin typeface="Arial Black" panose="020B0A04020102020204" pitchFamily="34" charset="0"/>
              </a:rPr>
              <a:t>Model</a:t>
            </a:r>
            <a:r>
              <a:rPr lang="ru-RU" sz="4000" b="1" dirty="0">
                <a:latin typeface="Arial Black" panose="020B0A04020102020204" pitchFamily="34" charset="0"/>
              </a:rPr>
              <a:t> (Модель)</a:t>
            </a:r>
            <a:r>
              <a:rPr lang="ru-RU" sz="2400" dirty="0">
                <a:latin typeface="Arial Black" panose="020B0A04020102020204" pitchFamily="34" charset="0"/>
              </a:rPr>
              <a:t> — это та часть, которая отвечает за данные.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EA89D-9EB3-43EF-8536-BF854A3A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88" t="7507" r="15975" b="3278"/>
          <a:stretch/>
        </p:blipFill>
        <p:spPr>
          <a:xfrm>
            <a:off x="399253" y="1834861"/>
            <a:ext cx="1504950" cy="19621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42874F6-C09A-4857-B8AD-06D6935F3528}"/>
              </a:ext>
            </a:extLst>
          </p:cNvPr>
          <p:cNvSpPr/>
          <p:nvPr/>
        </p:nvSpPr>
        <p:spPr>
          <a:xfrm>
            <a:off x="399253" y="5294025"/>
            <a:ext cx="11571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Она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описывает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логику работы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с данными и их структуру, но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не отвечает за то, как они отображаются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FED35C3-5ABD-4363-96F0-C777DC4C7320}"/>
              </a:ext>
            </a:extLst>
          </p:cNvPr>
          <p:cNvSpPr/>
          <p:nvPr/>
        </p:nvSpPr>
        <p:spPr>
          <a:xfrm>
            <a:off x="2536392" y="2964871"/>
            <a:ext cx="3057236" cy="216780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sz="2800" dirty="0">
                <a:latin typeface="Arial Black" panose="020B0A04020102020204" pitchFamily="34" charset="0"/>
              </a:rPr>
              <a:t>МОДЕЛЬ</a:t>
            </a:r>
            <a:endParaRPr lang="ru-RU" dirty="0">
              <a:latin typeface="Arial Black" panose="020B0A04020102020204" pitchFamily="34" charset="0"/>
            </a:endParaRPr>
          </a:p>
          <a:p>
            <a:pPr algn="ctr"/>
            <a:endParaRPr lang="ru-RU" dirty="0">
              <a:latin typeface="Arial Black" panose="020B0A0402010202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Хранит;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Обрабатывает;</a:t>
            </a:r>
          </a:p>
          <a:p>
            <a:pPr algn="ctr"/>
            <a:endParaRPr lang="ru-RU" dirty="0">
              <a:latin typeface="Arial Black" panose="020B0A04020102020204" pitchFamily="34" charset="0"/>
            </a:endParaRPr>
          </a:p>
          <a:p>
            <a:pPr algn="ctr"/>
            <a:r>
              <a:rPr lang="ru-RU" sz="2400" b="1" dirty="0">
                <a:latin typeface="Arial Black" panose="020B0A04020102020204" pitchFamily="34" charset="0"/>
              </a:rPr>
              <a:t>ИНФОРМАЦИЮ</a:t>
            </a:r>
            <a:endParaRPr lang="ru-RU" sz="1400" b="1" dirty="0">
              <a:latin typeface="Arial Black" panose="020B0A0402010202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1F677CF-9B41-4773-B1E2-D0E18E3251A5}"/>
              </a:ext>
            </a:extLst>
          </p:cNvPr>
          <p:cNvSpPr/>
          <p:nvPr/>
        </p:nvSpPr>
        <p:spPr>
          <a:xfrm>
            <a:off x="6535815" y="3394365"/>
            <a:ext cx="1060162" cy="117619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Arial Black" panose="020B0A04020102020204" pitchFamily="34" charset="0"/>
              </a:rPr>
              <a:t>ИЗ</a:t>
            </a:r>
          </a:p>
        </p:txBody>
      </p:sp>
      <p:sp>
        <p:nvSpPr>
          <p:cNvPr id="13" name="Блок-схема: магнитный диск 12">
            <a:extLst>
              <a:ext uri="{FF2B5EF4-FFF2-40B4-BE49-F238E27FC236}">
                <a16:creationId xmlns:a16="http://schemas.microsoft.com/office/drawing/2014/main" id="{E26A32AA-4731-4227-B53C-BCDB232D70AE}"/>
              </a:ext>
            </a:extLst>
          </p:cNvPr>
          <p:cNvSpPr/>
          <p:nvPr/>
        </p:nvSpPr>
        <p:spPr>
          <a:xfrm>
            <a:off x="8639608" y="2881745"/>
            <a:ext cx="1838037" cy="2167803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latin typeface="Arial Black" panose="020B0A04020102020204" pitchFamily="34" charset="0"/>
              </a:rPr>
              <a:t>БД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881D2579-56D0-4BED-AFA8-B1029A8A926D}"/>
              </a:ext>
            </a:extLst>
          </p:cNvPr>
          <p:cNvSpPr/>
          <p:nvPr/>
        </p:nvSpPr>
        <p:spPr>
          <a:xfrm rot="10800000">
            <a:off x="5345833" y="3429001"/>
            <a:ext cx="1060162" cy="1141557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D096AFEE-2610-4211-88FA-C13C096FF372}"/>
              </a:ext>
            </a:extLst>
          </p:cNvPr>
          <p:cNvSpPr/>
          <p:nvPr/>
        </p:nvSpPr>
        <p:spPr>
          <a:xfrm rot="10800000">
            <a:off x="7790873" y="3454904"/>
            <a:ext cx="1060162" cy="1141557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88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F32EB-D4CA-42BC-8F42-BF46CD63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Кто 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A7F24-0747-4F3A-899C-88C77474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1095182" cy="3348374"/>
          </a:xfrm>
        </p:spPr>
        <p:txBody>
          <a:bodyPr>
            <a:normAutofit/>
          </a:bodyPr>
          <a:lstStyle/>
          <a:p>
            <a:pPr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2000" dirty="0">
                <a:latin typeface="Segoe UI Variable Display Semil" pitchFamily="2" charset="0"/>
              </a:rPr>
              <a:t>Выпускник ФГБОУ ВПО «Сибирский государственный индустриальный университет».</a:t>
            </a:r>
          </a:p>
          <a:p>
            <a:pPr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2000" dirty="0">
                <a:latin typeface="Segoe UI Variable Display Semil" pitchFamily="2" charset="0"/>
              </a:rPr>
              <a:t>Разработчик </a:t>
            </a:r>
            <a:r>
              <a:rPr lang="en-US" sz="2000" dirty="0">
                <a:latin typeface="Segoe UI Variable Display Semil" pitchFamily="2" charset="0"/>
              </a:rPr>
              <a:t>(Java - </a:t>
            </a:r>
            <a:r>
              <a:rPr lang="ru-RU" sz="2000" dirty="0">
                <a:latin typeface="Segoe UI Variable Display Semil" pitchFamily="2" charset="0"/>
              </a:rPr>
              <a:t>с 2010 по 2015 г, </a:t>
            </a:r>
            <a:r>
              <a:rPr lang="en-US" sz="2000" dirty="0">
                <a:latin typeface="Segoe UI Variable Display Semil" pitchFamily="2" charset="0"/>
              </a:rPr>
              <a:t>PHP </a:t>
            </a:r>
            <a:r>
              <a:rPr lang="ru-RU" sz="2000" dirty="0">
                <a:latin typeface="Segoe UI Variable Display Semil" pitchFamily="2" charset="0"/>
              </a:rPr>
              <a:t>– с 2013 г, </a:t>
            </a:r>
            <a:r>
              <a:rPr lang="en-US" sz="2000" dirty="0">
                <a:latin typeface="Segoe UI Variable Display Semil" pitchFamily="2" charset="0"/>
              </a:rPr>
              <a:t>C# - </a:t>
            </a:r>
            <a:r>
              <a:rPr lang="ru-RU" sz="2000" dirty="0">
                <a:latin typeface="Segoe UI Variable Display Semil" pitchFamily="2" charset="0"/>
              </a:rPr>
              <a:t>с 2014 г), руководитель разработки.</a:t>
            </a:r>
          </a:p>
          <a:p>
            <a:pPr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2000" dirty="0">
                <a:latin typeface="Segoe UI Variable Display Semil" pitchFamily="2" charset="0"/>
              </a:rPr>
              <a:t>Автор курсов</a:t>
            </a:r>
            <a:r>
              <a:rPr lang="en-US" sz="2000" dirty="0">
                <a:latin typeface="Segoe UI Variable Display Semil" pitchFamily="2" charset="0"/>
              </a:rPr>
              <a:t> </a:t>
            </a:r>
            <a:r>
              <a:rPr lang="ru-RU" sz="2000" dirty="0">
                <a:latin typeface="Segoe UI Variable Display Semil" pitchFamily="2" charset="0"/>
              </a:rPr>
              <a:t>и программ обучения, ментор </a:t>
            </a:r>
            <a:r>
              <a:rPr lang="en-US" sz="2000" dirty="0">
                <a:latin typeface="Segoe UI Variable Display Semil" pitchFamily="2" charset="0"/>
              </a:rPr>
              <a:t>WorldSkills Russia, </a:t>
            </a:r>
            <a:r>
              <a:rPr lang="ru-RU" sz="2000" dirty="0">
                <a:latin typeface="Segoe UI Variable Display Semil" pitchFamily="2" charset="0"/>
              </a:rPr>
              <a:t>тренер сборной России по направлению «Программные решения для бизнеса», тренер сборной Москвы по программированию, чемпион по направлению «Бизнес-программирование» в чемпионатах профессионального мастерства по г. Москве с 2017 по 2022 гг.</a:t>
            </a:r>
          </a:p>
          <a:p>
            <a:pPr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2000" dirty="0">
                <a:latin typeface="Segoe UI Variable Display Semil" pitchFamily="2" charset="0"/>
              </a:rPr>
              <a:t>Сертифицированный разработчик </a:t>
            </a:r>
            <a:r>
              <a:rPr lang="en-US" sz="2000" dirty="0">
                <a:latin typeface="Segoe UI Variable Display Semil" pitchFamily="2" charset="0"/>
              </a:rPr>
              <a:t>Microsoft Corp., </a:t>
            </a:r>
            <a:r>
              <a:rPr lang="en-US" sz="2000" dirty="0" err="1">
                <a:latin typeface="Segoe UI Variable Display Semil" pitchFamily="2" charset="0"/>
              </a:rPr>
              <a:t>fullstack</a:t>
            </a:r>
            <a:r>
              <a:rPr lang="en-US" sz="2000" dirty="0">
                <a:latin typeface="Segoe UI Variable Display Semil" pitchFamily="2" charset="0"/>
              </a:rPr>
              <a:t>-</a:t>
            </a:r>
            <a:r>
              <a:rPr lang="ru-RU" sz="2000" dirty="0">
                <a:latin typeface="Segoe UI Variable Display Semil" pitchFamily="2" charset="0"/>
              </a:rPr>
              <a:t>программист.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2DC117C-C323-467C-890F-A1B12CE4F10E}"/>
              </a:ext>
            </a:extLst>
          </p:cNvPr>
          <p:cNvGrpSpPr/>
          <p:nvPr/>
        </p:nvGrpSpPr>
        <p:grpSpPr>
          <a:xfrm>
            <a:off x="2523642" y="4468896"/>
            <a:ext cx="6978462" cy="1435606"/>
            <a:chOff x="459578" y="3686172"/>
            <a:chExt cx="11073647" cy="227806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D08D372-592C-431E-ADCB-3B1CDC522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183" y="3686173"/>
              <a:ext cx="2975700" cy="221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043116F4-AFC1-4F73-AE48-E7676898F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78" y="3686174"/>
              <a:ext cx="2846564" cy="2217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0DFB682-3B64-412F-BCC1-A71B9E30C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924" y="3686172"/>
              <a:ext cx="2919556" cy="221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3B60F8C8-9088-4173-8D5D-C77CE0267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7521" y="3686172"/>
              <a:ext cx="1605704" cy="2278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E6D46B8-F3AA-4C55-AC33-48FEC7AF971F}"/>
              </a:ext>
            </a:extLst>
          </p:cNvPr>
          <p:cNvSpPr/>
          <p:nvPr/>
        </p:nvSpPr>
        <p:spPr>
          <a:xfrm>
            <a:off x="9606612" y="5459076"/>
            <a:ext cx="645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99FF66"/>
                </a:solidFill>
                <a:latin typeface="Arial Black" panose="020B0A040201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4919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5019038B-F144-4E6C-8A96-18FBF4449A55}"/>
              </a:ext>
            </a:extLst>
          </p:cNvPr>
          <p:cNvSpPr/>
          <p:nvPr/>
        </p:nvSpPr>
        <p:spPr>
          <a:xfrm>
            <a:off x="76200" y="3047440"/>
            <a:ext cx="2285609" cy="2530387"/>
          </a:xfrm>
          <a:prstGeom prst="rect">
            <a:avLst/>
          </a:prstGeom>
          <a:noFill/>
          <a:ln w="38100">
            <a:prstDash val="lgDash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63863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188" y="1494567"/>
            <a:ext cx="8410029" cy="117619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5100" b="1" dirty="0" err="1">
                <a:latin typeface="Arial Black" panose="020B0A04020102020204" pitchFamily="34" charset="0"/>
              </a:rPr>
              <a:t>Service</a:t>
            </a:r>
            <a:r>
              <a:rPr lang="ru-RU" sz="5100" b="1" dirty="0">
                <a:latin typeface="Arial Black" panose="020B0A04020102020204" pitchFamily="34" charset="0"/>
              </a:rPr>
              <a:t> (слой бизнес-логики, сервис) </a:t>
            </a:r>
            <a:r>
              <a:rPr lang="ru-RU" sz="4000" b="1" dirty="0">
                <a:latin typeface="Segoe UI Variable Display Semil" pitchFamily="2" charset="0"/>
              </a:rPr>
              <a:t>— это компонент архитектуры, который отвечает за выполнение бизнес-логики приложения, обрабатывая данные между контроллером и моделью. </a:t>
            </a:r>
            <a:endParaRPr lang="ru-RU" sz="2400" dirty="0">
              <a:latin typeface="Segoe UI Variable Display Semil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42874F6-C09A-4857-B8AD-06D6935F3528}"/>
              </a:ext>
            </a:extLst>
          </p:cNvPr>
          <p:cNvSpPr/>
          <p:nvPr/>
        </p:nvSpPr>
        <p:spPr>
          <a:xfrm>
            <a:off x="3519055" y="5367651"/>
            <a:ext cx="8349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Он инкапсулирует сложные операции, обеспечивая разделение ответственности и повторное использование логики.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9859FF-A89A-40CC-B56C-DB3DD75A8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8" y="1480063"/>
            <a:ext cx="2033456" cy="1364736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B111E54B-6662-4392-9E7B-00433BC3E46E}"/>
              </a:ext>
            </a:extLst>
          </p:cNvPr>
          <p:cNvSpPr/>
          <p:nvPr/>
        </p:nvSpPr>
        <p:spPr>
          <a:xfrm>
            <a:off x="4156365" y="3394366"/>
            <a:ext cx="212436" cy="21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A4C70C7-FB45-427A-ADC5-9FFE1266E8B6}"/>
              </a:ext>
            </a:extLst>
          </p:cNvPr>
          <p:cNvCxnSpPr>
            <a:cxnSpLocks/>
          </p:cNvCxnSpPr>
          <p:nvPr/>
        </p:nvCxnSpPr>
        <p:spPr>
          <a:xfrm>
            <a:off x="2549236" y="3500584"/>
            <a:ext cx="3635554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A206DF2-2EDF-44B3-8170-83ABC78902B2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4257967" y="3394366"/>
            <a:ext cx="4616" cy="7042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34F57EB-5D5F-473F-B91B-8F8867E6258F}"/>
              </a:ext>
            </a:extLst>
          </p:cNvPr>
          <p:cNvSpPr/>
          <p:nvPr/>
        </p:nvSpPr>
        <p:spPr>
          <a:xfrm>
            <a:off x="3095796" y="2795451"/>
            <a:ext cx="2490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МОДЕЛЬ</a:t>
            </a:r>
          </a:p>
        </p:txBody>
      </p:sp>
      <p:sp>
        <p:nvSpPr>
          <p:cNvPr id="21" name="Облако 20">
            <a:extLst>
              <a:ext uri="{FF2B5EF4-FFF2-40B4-BE49-F238E27FC236}">
                <a16:creationId xmlns:a16="http://schemas.microsoft.com/office/drawing/2014/main" id="{4A70AB67-7611-46BD-B2EA-EAAFA4D5EF7B}"/>
              </a:ext>
            </a:extLst>
          </p:cNvPr>
          <p:cNvSpPr/>
          <p:nvPr/>
        </p:nvSpPr>
        <p:spPr>
          <a:xfrm>
            <a:off x="6384663" y="2985660"/>
            <a:ext cx="1671100" cy="977962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Segoe UI Variable Display Semil" pitchFamily="2" charset="0"/>
              </a:rPr>
              <a:t>SERVICE</a:t>
            </a:r>
            <a:endParaRPr lang="ru-RU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A74D974-9ED9-4DC9-BE64-293E83E58DF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8200652" y="3734953"/>
            <a:ext cx="2047374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BC18C287-2BD9-4E80-9E98-A0C23FC9612E}"/>
              </a:ext>
            </a:extLst>
          </p:cNvPr>
          <p:cNvSpPr/>
          <p:nvPr/>
        </p:nvSpPr>
        <p:spPr>
          <a:xfrm>
            <a:off x="10248026" y="3628735"/>
            <a:ext cx="212436" cy="21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E678B08-4315-43AA-A531-DF587098AA7E}"/>
              </a:ext>
            </a:extLst>
          </p:cNvPr>
          <p:cNvCxnSpPr>
            <a:cxnSpLocks/>
          </p:cNvCxnSpPr>
          <p:nvPr/>
        </p:nvCxnSpPr>
        <p:spPr>
          <a:xfrm flipH="1">
            <a:off x="9834637" y="2901014"/>
            <a:ext cx="23091" cy="165987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0631CB7F-E4CB-4636-A4FD-EAB4DDB28949}"/>
              </a:ext>
            </a:extLst>
          </p:cNvPr>
          <p:cNvCxnSpPr>
            <a:cxnSpLocks/>
          </p:cNvCxnSpPr>
          <p:nvPr/>
        </p:nvCxnSpPr>
        <p:spPr>
          <a:xfrm flipH="1">
            <a:off x="9219753" y="2907724"/>
            <a:ext cx="20738" cy="167003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B750E3A-F88A-4D00-9AF6-9619AA4ABB97}"/>
              </a:ext>
            </a:extLst>
          </p:cNvPr>
          <p:cNvCxnSpPr>
            <a:cxnSpLocks/>
          </p:cNvCxnSpPr>
          <p:nvPr/>
        </p:nvCxnSpPr>
        <p:spPr>
          <a:xfrm flipH="1">
            <a:off x="8664052" y="2907724"/>
            <a:ext cx="23091" cy="165987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2B77851-CF5E-4D55-82ED-1FADAE7827C2}"/>
              </a:ext>
            </a:extLst>
          </p:cNvPr>
          <p:cNvCxnSpPr>
            <a:cxnSpLocks/>
          </p:cNvCxnSpPr>
          <p:nvPr/>
        </p:nvCxnSpPr>
        <p:spPr>
          <a:xfrm>
            <a:off x="8200652" y="2908877"/>
            <a:ext cx="159789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32A7206-FD62-403D-94E5-67473FD3EAB5}"/>
              </a:ext>
            </a:extLst>
          </p:cNvPr>
          <p:cNvCxnSpPr>
            <a:cxnSpLocks/>
          </p:cNvCxnSpPr>
          <p:nvPr/>
        </p:nvCxnSpPr>
        <p:spPr>
          <a:xfrm>
            <a:off x="8260080" y="4577759"/>
            <a:ext cx="151537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Блок-схема: магнитный диск 40">
            <a:extLst>
              <a:ext uri="{FF2B5EF4-FFF2-40B4-BE49-F238E27FC236}">
                <a16:creationId xmlns:a16="http://schemas.microsoft.com/office/drawing/2014/main" id="{C1AC1649-C46D-4E3C-97BA-BE87923A8A00}"/>
              </a:ext>
            </a:extLst>
          </p:cNvPr>
          <p:cNvSpPr/>
          <p:nvPr/>
        </p:nvSpPr>
        <p:spPr>
          <a:xfrm>
            <a:off x="8474812" y="2670760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Блок-схема: магнитный диск 41">
            <a:extLst>
              <a:ext uri="{FF2B5EF4-FFF2-40B4-BE49-F238E27FC236}">
                <a16:creationId xmlns:a16="http://schemas.microsoft.com/office/drawing/2014/main" id="{2FA8EF5F-6A22-496B-AEDF-662D82B9E619}"/>
              </a:ext>
            </a:extLst>
          </p:cNvPr>
          <p:cNvSpPr/>
          <p:nvPr/>
        </p:nvSpPr>
        <p:spPr>
          <a:xfrm>
            <a:off x="9062910" y="2670760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Блок-схема: магнитный диск 42">
            <a:extLst>
              <a:ext uri="{FF2B5EF4-FFF2-40B4-BE49-F238E27FC236}">
                <a16:creationId xmlns:a16="http://schemas.microsoft.com/office/drawing/2014/main" id="{00A5F895-7671-4FB7-96AB-A290C3118238}"/>
              </a:ext>
            </a:extLst>
          </p:cNvPr>
          <p:cNvSpPr/>
          <p:nvPr/>
        </p:nvSpPr>
        <p:spPr>
          <a:xfrm>
            <a:off x="9651008" y="2670760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Блок-схема: магнитный диск 43">
            <a:extLst>
              <a:ext uri="{FF2B5EF4-FFF2-40B4-BE49-F238E27FC236}">
                <a16:creationId xmlns:a16="http://schemas.microsoft.com/office/drawing/2014/main" id="{B8714074-2D9F-425C-9F4C-0ECD97F1C284}"/>
              </a:ext>
            </a:extLst>
          </p:cNvPr>
          <p:cNvSpPr/>
          <p:nvPr/>
        </p:nvSpPr>
        <p:spPr>
          <a:xfrm>
            <a:off x="9044683" y="3516838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магнитный диск 45">
            <a:extLst>
              <a:ext uri="{FF2B5EF4-FFF2-40B4-BE49-F238E27FC236}">
                <a16:creationId xmlns:a16="http://schemas.microsoft.com/office/drawing/2014/main" id="{11CD6C83-C8D3-42B3-835D-A95D916130A9}"/>
              </a:ext>
            </a:extLst>
          </p:cNvPr>
          <p:cNvSpPr/>
          <p:nvPr/>
        </p:nvSpPr>
        <p:spPr>
          <a:xfrm>
            <a:off x="9648428" y="3520361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Блок-схема: магнитный диск 46">
            <a:extLst>
              <a:ext uri="{FF2B5EF4-FFF2-40B4-BE49-F238E27FC236}">
                <a16:creationId xmlns:a16="http://schemas.microsoft.com/office/drawing/2014/main" id="{CA273F6C-C2BE-4CBA-91CD-FA1531C64C77}"/>
              </a:ext>
            </a:extLst>
          </p:cNvPr>
          <p:cNvSpPr/>
          <p:nvPr/>
        </p:nvSpPr>
        <p:spPr>
          <a:xfrm>
            <a:off x="9645848" y="4369962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Блок-схема: магнитный диск 47">
            <a:extLst>
              <a:ext uri="{FF2B5EF4-FFF2-40B4-BE49-F238E27FC236}">
                <a16:creationId xmlns:a16="http://schemas.microsoft.com/office/drawing/2014/main" id="{CAD8AEF6-8938-40F4-8307-24F991892EB9}"/>
              </a:ext>
            </a:extLst>
          </p:cNvPr>
          <p:cNvSpPr/>
          <p:nvPr/>
        </p:nvSpPr>
        <p:spPr>
          <a:xfrm>
            <a:off x="8471877" y="3516601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Блок-схема: магнитный диск 48">
            <a:extLst>
              <a:ext uri="{FF2B5EF4-FFF2-40B4-BE49-F238E27FC236}">
                <a16:creationId xmlns:a16="http://schemas.microsoft.com/office/drawing/2014/main" id="{CEF30E9A-AABB-4BA9-857A-C3707EF276D9}"/>
              </a:ext>
            </a:extLst>
          </p:cNvPr>
          <p:cNvSpPr/>
          <p:nvPr/>
        </p:nvSpPr>
        <p:spPr>
          <a:xfrm>
            <a:off x="8468942" y="4362442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Блок-схема: магнитный диск 49">
            <a:extLst>
              <a:ext uri="{FF2B5EF4-FFF2-40B4-BE49-F238E27FC236}">
                <a16:creationId xmlns:a16="http://schemas.microsoft.com/office/drawing/2014/main" id="{8C7744B9-521D-40BA-8C99-010BE3D0FA91}"/>
              </a:ext>
            </a:extLst>
          </p:cNvPr>
          <p:cNvSpPr/>
          <p:nvPr/>
        </p:nvSpPr>
        <p:spPr>
          <a:xfrm>
            <a:off x="9044683" y="4341459"/>
            <a:ext cx="400671" cy="4522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6A06997-7188-4FC9-933C-5CFD1115B89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10460462" y="3734953"/>
            <a:ext cx="3817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A8881DF-C427-4EFA-8B21-75AB992D1B3C}"/>
              </a:ext>
            </a:extLst>
          </p:cNvPr>
          <p:cNvSpPr/>
          <p:nvPr/>
        </p:nvSpPr>
        <p:spPr>
          <a:xfrm>
            <a:off x="3261360" y="4198621"/>
            <a:ext cx="1972646" cy="703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Segoe UI Variable Display Semil" pitchFamily="2" charset="0"/>
              </a:rPr>
              <a:t>Service (DLL)</a:t>
            </a:r>
            <a:endParaRPr lang="ru-RU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36F82963-AE3F-404C-AA92-50AF3B86E455}"/>
              </a:ext>
            </a:extLst>
          </p:cNvPr>
          <p:cNvSpPr/>
          <p:nvPr/>
        </p:nvSpPr>
        <p:spPr>
          <a:xfrm>
            <a:off x="229385" y="3228689"/>
            <a:ext cx="1972646" cy="703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Segoe UI Variable Display Semil" pitchFamily="2" charset="0"/>
              </a:rPr>
              <a:t>Service</a:t>
            </a:r>
            <a:endParaRPr lang="ru-RU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45213C2-5F27-4089-98E8-84FC5564A7B4}"/>
              </a:ext>
            </a:extLst>
          </p:cNvPr>
          <p:cNvSpPr/>
          <p:nvPr/>
        </p:nvSpPr>
        <p:spPr>
          <a:xfrm>
            <a:off x="229385" y="4244524"/>
            <a:ext cx="1972646" cy="703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Segoe UI Variable Display Semil" pitchFamily="2" charset="0"/>
              </a:rPr>
              <a:t>Interface Service</a:t>
            </a:r>
            <a:endParaRPr lang="ru-RU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4D04DAB6-0743-43CD-AEC6-8B24BC715E3F}"/>
              </a:ext>
            </a:extLst>
          </p:cNvPr>
          <p:cNvCxnSpPr>
            <a:cxnSpLocks/>
          </p:cNvCxnSpPr>
          <p:nvPr/>
        </p:nvCxnSpPr>
        <p:spPr>
          <a:xfrm flipV="1">
            <a:off x="399253" y="3628736"/>
            <a:ext cx="0" cy="74122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CCD5AAB-41BF-494C-93F6-BA93E48C6869}"/>
              </a:ext>
            </a:extLst>
          </p:cNvPr>
          <p:cNvSpPr txBox="1"/>
          <p:nvPr/>
        </p:nvSpPr>
        <p:spPr>
          <a:xfrm>
            <a:off x="308956" y="5060841"/>
            <a:ext cx="30971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Microservice/Project/In Project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4AE11F-29EF-475B-B902-49D0B0D0115A}"/>
              </a:ext>
            </a:extLst>
          </p:cNvPr>
          <p:cNvSpPr txBox="1"/>
          <p:nvPr/>
        </p:nvSpPr>
        <p:spPr>
          <a:xfrm>
            <a:off x="4694395" y="4756162"/>
            <a:ext cx="91766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Library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0ABC2-4D58-45E0-B2B3-20268620FA98}"/>
              </a:ext>
            </a:extLst>
          </p:cNvPr>
          <p:cNvSpPr txBox="1"/>
          <p:nvPr/>
        </p:nvSpPr>
        <p:spPr>
          <a:xfrm>
            <a:off x="6630925" y="3746500"/>
            <a:ext cx="143281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REST / Cloud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377A2D-4A9D-4EA3-898F-3BF3D69B9DAE}"/>
              </a:ext>
            </a:extLst>
          </p:cNvPr>
          <p:cNvSpPr txBox="1"/>
          <p:nvPr/>
        </p:nvSpPr>
        <p:spPr>
          <a:xfrm>
            <a:off x="8721273" y="4821060"/>
            <a:ext cx="232094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Кластеризация - </a:t>
            </a:r>
            <a:r>
              <a:rPr lang="en-US" dirty="0">
                <a:solidFill>
                  <a:schemeClr val="bg2"/>
                </a:solidFill>
              </a:rPr>
              <a:t>RAID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3" name="Облако 72">
            <a:extLst>
              <a:ext uri="{FF2B5EF4-FFF2-40B4-BE49-F238E27FC236}">
                <a16:creationId xmlns:a16="http://schemas.microsoft.com/office/drawing/2014/main" id="{0B188E6C-62E3-4C52-9550-3DF45219B806}"/>
              </a:ext>
            </a:extLst>
          </p:cNvPr>
          <p:cNvSpPr/>
          <p:nvPr/>
        </p:nvSpPr>
        <p:spPr>
          <a:xfrm>
            <a:off x="10948687" y="3382013"/>
            <a:ext cx="1123024" cy="657217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Segoe UI Variable Display Semil" pitchFamily="2" charset="0"/>
              </a:rPr>
              <a:t>SERVICE</a:t>
            </a:r>
            <a:endParaRPr lang="ru-RU" sz="1050" b="1" dirty="0">
              <a:solidFill>
                <a:schemeClr val="tx1"/>
              </a:solidFill>
              <a:latin typeface="Segoe UI Variable Display Sem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98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2" y="1804834"/>
            <a:ext cx="8693727" cy="1120775"/>
          </a:xfrm>
        </p:spPr>
        <p:txBody>
          <a:bodyPr/>
          <a:lstStyle/>
          <a:p>
            <a:pPr marL="0" indent="0">
              <a:buNone/>
            </a:pPr>
            <a:r>
              <a:rPr lang="ru-RU" sz="4000" b="1" dirty="0" err="1">
                <a:latin typeface="Arial Black" panose="020B0A04020102020204" pitchFamily="34" charset="0"/>
              </a:rPr>
              <a:t>View</a:t>
            </a:r>
            <a:r>
              <a:rPr lang="ru-RU" sz="4000" b="1" dirty="0">
                <a:latin typeface="Arial Black" panose="020B0A04020102020204" pitchFamily="34" charset="0"/>
              </a:rPr>
              <a:t> (Представление)</a:t>
            </a:r>
            <a:r>
              <a:rPr lang="ru-RU" sz="4000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Arial Black" panose="020B0A04020102020204" pitchFamily="34" charset="0"/>
              </a:rPr>
              <a:t>— это то, что видит пользователь.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EA89D-9EB3-43EF-8536-BF854A3A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9200" r="66127" b="2426"/>
          <a:stretch/>
        </p:blipFill>
        <p:spPr>
          <a:xfrm>
            <a:off x="838200" y="1825625"/>
            <a:ext cx="1451841" cy="128385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E824C8-19F3-4083-96A6-BCFDD4E62A98}"/>
              </a:ext>
            </a:extLst>
          </p:cNvPr>
          <p:cNvSpPr/>
          <p:nvPr/>
        </p:nvSpPr>
        <p:spPr>
          <a:xfrm>
            <a:off x="366712" y="5318506"/>
            <a:ext cx="11458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Представление отвечает за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отображение данных на экране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. Оно получает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данные от модели и показывает их пользователю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в удобном виде (например, как веб-страница).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5DC4D10-63DB-4D35-BD97-E2C984E48CAD}"/>
              </a:ext>
            </a:extLst>
          </p:cNvPr>
          <p:cNvGrpSpPr/>
          <p:nvPr/>
        </p:nvGrpSpPr>
        <p:grpSpPr>
          <a:xfrm>
            <a:off x="2660072" y="2999486"/>
            <a:ext cx="7169728" cy="2115440"/>
            <a:chOff x="2059132" y="3112901"/>
            <a:chExt cx="7486339" cy="2677360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F4DB837E-57D8-4BC5-83DC-F2B39748AC1F}"/>
                </a:ext>
              </a:extLst>
            </p:cNvPr>
            <p:cNvSpPr/>
            <p:nvPr/>
          </p:nvSpPr>
          <p:spPr>
            <a:xfrm>
              <a:off x="5925127" y="3112901"/>
              <a:ext cx="3620344" cy="264203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ru-RU" sz="2800" dirty="0">
                  <a:latin typeface="Arial Black" panose="020B0A04020102020204" pitchFamily="34" charset="0"/>
                </a:rPr>
                <a:t>МОДЕЛЬ</a:t>
              </a:r>
              <a:endParaRPr lang="ru-RU" dirty="0">
                <a:latin typeface="Arial Black" panose="020B0A04020102020204" pitchFamily="34" charset="0"/>
              </a:endParaRPr>
            </a:p>
            <a:p>
              <a:pPr algn="ctr"/>
              <a:endParaRPr lang="ru-RU" dirty="0">
                <a:latin typeface="Arial Black" panose="020B0A04020102020204" pitchFamily="34" charset="0"/>
              </a:endParaRPr>
            </a:p>
            <a:p>
              <a:pPr algn="ctr">
                <a:buFont typeface="Arial" panose="020B0604020202020204" pitchFamily="34" charset="0"/>
                <a:buChar char="•"/>
              </a:pPr>
              <a:r>
                <a:rPr lang="ru-RU" dirty="0">
                  <a:latin typeface="Arial Black" panose="020B0A04020102020204" pitchFamily="34" charset="0"/>
                </a:rPr>
                <a:t>Хранит;</a:t>
              </a:r>
            </a:p>
            <a:p>
              <a:pPr algn="ctr">
                <a:buFont typeface="Arial" panose="020B0604020202020204" pitchFamily="34" charset="0"/>
                <a:buChar char="•"/>
              </a:pPr>
              <a:r>
                <a:rPr lang="ru-RU" dirty="0">
                  <a:latin typeface="Arial Black" panose="020B0A04020102020204" pitchFamily="34" charset="0"/>
                </a:rPr>
                <a:t>Обрабатывает;</a:t>
              </a:r>
            </a:p>
            <a:p>
              <a:pPr algn="ctr"/>
              <a:endParaRPr lang="ru-RU" dirty="0">
                <a:latin typeface="Arial Black" panose="020B0A04020102020204" pitchFamily="34" charset="0"/>
              </a:endParaRPr>
            </a:p>
            <a:p>
              <a:pPr algn="ctr"/>
              <a:r>
                <a:rPr lang="ru-RU" sz="2400" b="1" dirty="0">
                  <a:latin typeface="Arial Black" panose="020B0A04020102020204" pitchFamily="34" charset="0"/>
                </a:rPr>
                <a:t>ИНФОРМАЦИЮ</a:t>
              </a:r>
              <a:endParaRPr lang="ru-RU" sz="14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Стрелка: вправо 8">
              <a:extLst>
                <a:ext uri="{FF2B5EF4-FFF2-40B4-BE49-F238E27FC236}">
                  <a16:creationId xmlns:a16="http://schemas.microsoft.com/office/drawing/2014/main" id="{9B6AB95E-D7FF-4769-83FF-D3F56BBA04B3}"/>
                </a:ext>
              </a:extLst>
            </p:cNvPr>
            <p:cNvSpPr/>
            <p:nvPr/>
          </p:nvSpPr>
          <p:spPr>
            <a:xfrm rot="10800000">
              <a:off x="5030512" y="3463072"/>
              <a:ext cx="1060162" cy="2012342"/>
            </a:xfrm>
            <a:prstGeom prst="rightArrow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16003D55-1658-4245-AC4F-E3F67089206E}"/>
                </a:ext>
              </a:extLst>
            </p:cNvPr>
            <p:cNvGrpSpPr/>
            <p:nvPr/>
          </p:nvGrpSpPr>
          <p:grpSpPr>
            <a:xfrm>
              <a:off x="2059132" y="3148228"/>
              <a:ext cx="2918692" cy="2642033"/>
              <a:chOff x="2290041" y="3109479"/>
              <a:chExt cx="2918692" cy="2642033"/>
            </a:xfrm>
          </p:grpSpPr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E2005A92-3C84-48F8-8D0B-66E3A9BBB387}"/>
                  </a:ext>
                </a:extLst>
              </p:cNvPr>
              <p:cNvSpPr/>
              <p:nvPr/>
            </p:nvSpPr>
            <p:spPr>
              <a:xfrm>
                <a:off x="2290041" y="3109479"/>
                <a:ext cx="2918692" cy="264203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6148" name="Picture 4" descr="Picture background">
                <a:extLst>
                  <a:ext uri="{FF2B5EF4-FFF2-40B4-BE49-F238E27FC236}">
                    <a16:creationId xmlns:a16="http://schemas.microsoft.com/office/drawing/2014/main" id="{2594B485-FD14-40BF-9235-A14547E5B2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405" y="3190513"/>
                <a:ext cx="2479964" cy="2479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21904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9F868A9-590F-4C6D-BAF1-4D96BC17C4BC}"/>
              </a:ext>
            </a:extLst>
          </p:cNvPr>
          <p:cNvGrpSpPr/>
          <p:nvPr/>
        </p:nvGrpSpPr>
        <p:grpSpPr>
          <a:xfrm>
            <a:off x="446128" y="1968007"/>
            <a:ext cx="11607327" cy="3047338"/>
            <a:chOff x="3676073" y="1968007"/>
            <a:chExt cx="8377382" cy="2199362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EA5EF9-2D35-4301-ACE8-16FF6CE049CB}"/>
                </a:ext>
              </a:extLst>
            </p:cNvPr>
            <p:cNvSpPr/>
            <p:nvPr/>
          </p:nvSpPr>
          <p:spPr>
            <a:xfrm>
              <a:off x="6012873" y="1968007"/>
              <a:ext cx="6040582" cy="2199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75BEBF5-6285-42B6-B4A0-14F84833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73" y="1968007"/>
              <a:ext cx="7989454" cy="2199362"/>
            </a:xfrm>
            <a:prstGeom prst="rect">
              <a:avLst/>
            </a:prstGeom>
          </p:spPr>
        </p:pic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5399AB6-321E-4134-8C0F-418BBDD12764}"/>
                </a:ext>
              </a:extLst>
            </p:cNvPr>
            <p:cNvSpPr/>
            <p:nvPr/>
          </p:nvSpPr>
          <p:spPr>
            <a:xfrm>
              <a:off x="10682997" y="2309091"/>
              <a:ext cx="982530" cy="1662545"/>
            </a:xfrm>
            <a:prstGeom prst="rect">
              <a:avLst/>
            </a:prstGeom>
            <a:solidFill>
              <a:srgbClr val="E4F2FB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6D5B56-2A47-409E-B23E-7EEAA852A0BE}"/>
                </a:ext>
              </a:extLst>
            </p:cNvPr>
            <p:cNvSpPr txBox="1"/>
            <p:nvPr/>
          </p:nvSpPr>
          <p:spPr>
            <a:xfrm>
              <a:off x="10707832" y="2883022"/>
              <a:ext cx="957695" cy="33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Service</a:t>
              </a:r>
              <a:endParaRPr lang="ru-RU" b="1" dirty="0"/>
            </a:p>
          </p:txBody>
        </p: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5954BB0-BF2A-4FA1-94D8-70F5BFE9C879}"/>
              </a:ext>
            </a:extLst>
          </p:cNvPr>
          <p:cNvSpPr/>
          <p:nvPr/>
        </p:nvSpPr>
        <p:spPr>
          <a:xfrm>
            <a:off x="5578764" y="2336800"/>
            <a:ext cx="1764145" cy="2484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94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708" y="1825625"/>
            <a:ext cx="9294091" cy="4127837"/>
          </a:xfrm>
        </p:spPr>
        <p:txBody>
          <a:bodyPr/>
          <a:lstStyle/>
          <a:p>
            <a:pPr marL="0" indent="0">
              <a:buNone/>
            </a:pPr>
            <a:r>
              <a:rPr lang="ru-RU" sz="4000" b="1" dirty="0" err="1"/>
              <a:t>Controller</a:t>
            </a:r>
            <a:r>
              <a:rPr lang="ru-RU" sz="4000" b="1" dirty="0"/>
              <a:t> (Контроллер)</a:t>
            </a:r>
            <a:r>
              <a:rPr lang="ru-RU" dirty="0"/>
              <a:t> — это "связующее звено" между моделью и представлением.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EA89D-9EB3-43EF-8536-BF854A3A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68" t="13162" r="37572" b="7046"/>
          <a:stretch/>
        </p:blipFill>
        <p:spPr>
          <a:xfrm>
            <a:off x="671571" y="1904254"/>
            <a:ext cx="1219200" cy="175490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727926F-7781-43BF-AF63-37448FB7384E}"/>
              </a:ext>
            </a:extLst>
          </p:cNvPr>
          <p:cNvSpPr/>
          <p:nvPr/>
        </p:nvSpPr>
        <p:spPr>
          <a:xfrm>
            <a:off x="8841705" y="3070697"/>
            <a:ext cx="2720090" cy="163769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sz="2000" dirty="0">
                <a:latin typeface="Arial Black" panose="020B0A04020102020204" pitchFamily="34" charset="0"/>
              </a:rPr>
              <a:t>МОДЕЛЬ</a:t>
            </a:r>
            <a:endParaRPr lang="ru-RU" sz="1400" dirty="0">
              <a:latin typeface="Arial Black" panose="020B0A04020102020204" pitchFamily="34" charset="0"/>
            </a:endParaRPr>
          </a:p>
          <a:p>
            <a:pPr algn="ctr"/>
            <a:endParaRPr lang="ru-RU" sz="1400" dirty="0">
              <a:latin typeface="Arial Black" panose="020B0A0402010202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400" dirty="0">
                <a:latin typeface="Arial Black" panose="020B0A04020102020204" pitchFamily="34" charset="0"/>
              </a:rPr>
              <a:t>Хранит;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400" dirty="0">
                <a:latin typeface="Arial Black" panose="020B0A04020102020204" pitchFamily="34" charset="0"/>
              </a:rPr>
              <a:t>Обрабатывает;</a:t>
            </a:r>
          </a:p>
          <a:p>
            <a:pPr algn="ctr"/>
            <a:endParaRPr lang="ru-RU" sz="1400" dirty="0">
              <a:latin typeface="Arial Black" panose="020B0A04020102020204" pitchFamily="34" charset="0"/>
            </a:endParaRPr>
          </a:p>
          <a:p>
            <a:pPr algn="ctr"/>
            <a:r>
              <a:rPr lang="ru-RU" b="1" dirty="0">
                <a:latin typeface="Arial Black" panose="020B0A04020102020204" pitchFamily="34" charset="0"/>
              </a:rPr>
              <a:t>ИНФОРМАЦИЮ</a:t>
            </a:r>
            <a:endParaRPr lang="ru-RU" sz="1100" b="1" dirty="0">
              <a:latin typeface="Arial Black" panose="020B0A04020102020204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5033A8D-795C-4685-8D2A-A08ACC480142}"/>
              </a:ext>
            </a:extLst>
          </p:cNvPr>
          <p:cNvGrpSpPr/>
          <p:nvPr/>
        </p:nvGrpSpPr>
        <p:grpSpPr>
          <a:xfrm>
            <a:off x="2142501" y="3203016"/>
            <a:ext cx="2192911" cy="1637690"/>
            <a:chOff x="2290041" y="3109479"/>
            <a:chExt cx="2918692" cy="2642033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7E593BD-D076-4E30-91DC-39CAEB37410F}"/>
                </a:ext>
              </a:extLst>
            </p:cNvPr>
            <p:cNvSpPr/>
            <p:nvPr/>
          </p:nvSpPr>
          <p:spPr>
            <a:xfrm>
              <a:off x="2290041" y="3109479"/>
              <a:ext cx="2918692" cy="26420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4" descr="Picture background">
              <a:extLst>
                <a:ext uri="{FF2B5EF4-FFF2-40B4-BE49-F238E27FC236}">
                  <a16:creationId xmlns:a16="http://schemas.microsoft.com/office/drawing/2014/main" id="{A4516009-A5E2-4B1F-8C0F-03BC1DF61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405" y="3190513"/>
              <a:ext cx="2479964" cy="2479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9E803D3-6A4F-4376-ACD9-5D826CAB649E}"/>
              </a:ext>
            </a:extLst>
          </p:cNvPr>
          <p:cNvSpPr/>
          <p:nvPr/>
        </p:nvSpPr>
        <p:spPr>
          <a:xfrm>
            <a:off x="5550963" y="3006906"/>
            <a:ext cx="1902605" cy="19622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174" name="Picture 6" descr="Picture background">
            <a:extLst>
              <a:ext uri="{FF2B5EF4-FFF2-40B4-BE49-F238E27FC236}">
                <a16:creationId xmlns:a16="http://schemas.microsoft.com/office/drawing/2014/main" id="{D6C87366-9FEB-4A41-946F-4CF5BECEA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79" y="3386294"/>
            <a:ext cx="1271133" cy="127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35B020AB-08D4-43DB-8546-B4D9DB6A2154}"/>
              </a:ext>
            </a:extLst>
          </p:cNvPr>
          <p:cNvSpPr/>
          <p:nvPr/>
        </p:nvSpPr>
        <p:spPr>
          <a:xfrm rot="10800000">
            <a:off x="4418205" y="3697026"/>
            <a:ext cx="1015326" cy="802316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DE94B90-0C18-4CED-B127-5B86A20E532B}"/>
              </a:ext>
            </a:extLst>
          </p:cNvPr>
          <p:cNvSpPr/>
          <p:nvPr/>
        </p:nvSpPr>
        <p:spPr>
          <a:xfrm>
            <a:off x="618836" y="5077530"/>
            <a:ext cx="10942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Контроллер </a:t>
            </a:r>
            <a:r>
              <a:rPr lang="ru-RU" dirty="0">
                <a:solidFill>
                  <a:srgbClr val="99FF66"/>
                </a:solidFill>
              </a:rPr>
              <a:t>принимает запросы от пользователя </a:t>
            </a:r>
            <a:r>
              <a:rPr lang="ru-RU" dirty="0">
                <a:solidFill>
                  <a:schemeClr val="bg1"/>
                </a:solidFill>
              </a:rPr>
              <a:t>(например, через нажатие кнопок на сайте), </a:t>
            </a:r>
            <a:r>
              <a:rPr lang="ru-RU" dirty="0">
                <a:solidFill>
                  <a:srgbClr val="99FF66"/>
                </a:solidFill>
              </a:rPr>
              <a:t>обрабатывает</a:t>
            </a:r>
            <a:r>
              <a:rPr lang="ru-RU" dirty="0">
                <a:solidFill>
                  <a:schemeClr val="bg1"/>
                </a:solidFill>
              </a:rPr>
              <a:t> их, </a:t>
            </a:r>
            <a:r>
              <a:rPr lang="ru-RU" dirty="0">
                <a:solidFill>
                  <a:srgbClr val="99FF66"/>
                </a:solidFill>
              </a:rPr>
              <a:t>взаимодействует с моделью </a:t>
            </a:r>
            <a:r>
              <a:rPr lang="ru-RU" dirty="0">
                <a:solidFill>
                  <a:schemeClr val="bg1"/>
                </a:solidFill>
              </a:rPr>
              <a:t>для получения или изменения данных, и затем </a:t>
            </a:r>
            <a:r>
              <a:rPr lang="ru-RU" dirty="0">
                <a:solidFill>
                  <a:srgbClr val="99FF66"/>
                </a:solidFill>
              </a:rPr>
              <a:t>выбирает, какое представление</a:t>
            </a:r>
            <a:r>
              <a:rPr lang="ru-RU" dirty="0">
                <a:solidFill>
                  <a:schemeClr val="bg1"/>
                </a:solidFill>
              </a:rPr>
              <a:t> показать пользователю.</a:t>
            </a:r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2511F0BC-BB73-467B-B028-473EB81794FA}"/>
              </a:ext>
            </a:extLst>
          </p:cNvPr>
          <p:cNvSpPr/>
          <p:nvPr/>
        </p:nvSpPr>
        <p:spPr>
          <a:xfrm>
            <a:off x="7618383" y="3027842"/>
            <a:ext cx="1015326" cy="802316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14B2FFCC-D1D1-4D34-8507-A61902AEB97B}"/>
              </a:ext>
            </a:extLst>
          </p:cNvPr>
          <p:cNvSpPr/>
          <p:nvPr/>
        </p:nvSpPr>
        <p:spPr>
          <a:xfrm rot="10800000">
            <a:off x="7595128" y="4056345"/>
            <a:ext cx="1015326" cy="802316"/>
          </a:xfrm>
          <a:prstGeom prst="rightArrow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44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MVC?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1195345-EBB7-4F9C-8461-EB59A936A613}"/>
              </a:ext>
            </a:extLst>
          </p:cNvPr>
          <p:cNvGrpSpPr/>
          <p:nvPr/>
        </p:nvGrpSpPr>
        <p:grpSpPr>
          <a:xfrm>
            <a:off x="446128" y="1968007"/>
            <a:ext cx="11607327" cy="3047338"/>
            <a:chOff x="3676073" y="1968007"/>
            <a:chExt cx="8377382" cy="219936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BF2B07A5-085A-4053-B753-4507E9DDE757}"/>
                </a:ext>
              </a:extLst>
            </p:cNvPr>
            <p:cNvSpPr/>
            <p:nvPr/>
          </p:nvSpPr>
          <p:spPr>
            <a:xfrm>
              <a:off x="6012873" y="1968007"/>
              <a:ext cx="6040582" cy="2199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FFB0E06-A240-4EA5-B283-EC3179D2B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73" y="1968007"/>
              <a:ext cx="7989454" cy="2199362"/>
            </a:xfrm>
            <a:prstGeom prst="rect">
              <a:avLst/>
            </a:prstGeom>
          </p:spPr>
        </p:pic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545AB8B-F0D7-499C-B5E9-942A6DAD211B}"/>
                </a:ext>
              </a:extLst>
            </p:cNvPr>
            <p:cNvSpPr/>
            <p:nvPr/>
          </p:nvSpPr>
          <p:spPr>
            <a:xfrm>
              <a:off x="10682997" y="2309091"/>
              <a:ext cx="982530" cy="1662545"/>
            </a:xfrm>
            <a:prstGeom prst="rect">
              <a:avLst/>
            </a:prstGeom>
            <a:solidFill>
              <a:srgbClr val="E4F2FB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200F5A-B06E-4E42-BD2A-8BECE413C13A}"/>
                </a:ext>
              </a:extLst>
            </p:cNvPr>
            <p:cNvSpPr txBox="1"/>
            <p:nvPr/>
          </p:nvSpPr>
          <p:spPr>
            <a:xfrm>
              <a:off x="10707832" y="2883022"/>
              <a:ext cx="957695" cy="33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Service</a:t>
              </a:r>
              <a:endParaRPr lang="ru-R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018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690225"/>
            <a:ext cx="10515600" cy="428625"/>
          </a:xfrm>
        </p:spPr>
        <p:txBody>
          <a:bodyPr/>
          <a:lstStyle/>
          <a:p>
            <a:r>
              <a:rPr lang="ru-RU" dirty="0"/>
              <a:t>Просто </a:t>
            </a:r>
            <a:r>
              <a:rPr lang="ru-RU" sz="6000" dirty="0">
                <a:solidFill>
                  <a:srgbClr val="99FF66"/>
                </a:solidFill>
              </a:rPr>
              <a:t>о понятном</a:t>
            </a:r>
            <a:endParaRPr lang="ru-RU" dirty="0">
              <a:solidFill>
                <a:srgbClr val="99FF66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3BEE662-7572-425D-9BFB-1F618C8B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36" y="1668607"/>
            <a:ext cx="10947400" cy="41278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900" b="1" dirty="0">
                <a:latin typeface="Arial Black" panose="020B0A04020102020204" pitchFamily="34" charset="0"/>
              </a:rPr>
              <a:t># </a:t>
            </a:r>
            <a:r>
              <a:rPr lang="ru-RU" sz="3900" b="1" dirty="0">
                <a:latin typeface="Arial Black" panose="020B0A04020102020204" pitchFamily="34" charset="0"/>
              </a:rPr>
              <a:t>Модель</a:t>
            </a:r>
            <a:r>
              <a:rPr lang="en-US" sz="3900" dirty="0">
                <a:latin typeface="Arial Black" panose="020B0A04020102020204" pitchFamily="34" charset="0"/>
              </a:rPr>
              <a:t> </a:t>
            </a:r>
            <a:r>
              <a:rPr lang="en-US" dirty="0">
                <a:latin typeface="Segoe UI Variable Display Semil" pitchFamily="2" charset="0"/>
              </a:rPr>
              <a:t>– </a:t>
            </a:r>
            <a:r>
              <a:rPr lang="ru-RU" dirty="0">
                <a:latin typeface="Segoe UI Variable Display Semil" pitchFamily="2" charset="0"/>
              </a:rPr>
              <a:t>это как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база данных </a:t>
            </a:r>
            <a:r>
              <a:rPr lang="ru-RU" dirty="0">
                <a:latin typeface="Segoe UI Variable Display Semil" pitchFamily="2" charset="0"/>
              </a:rPr>
              <a:t>или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структура данных</a:t>
            </a:r>
            <a:r>
              <a:rPr lang="ru-RU" dirty="0">
                <a:latin typeface="Segoe UI Variable Display Semil" pitchFamily="2" charset="0"/>
              </a:rPr>
              <a:t>. Например, "комиксы" в магазине — это данные, которые модель обрабатывает.</a:t>
            </a:r>
          </a:p>
          <a:p>
            <a:endParaRPr lang="en-US" dirty="0">
              <a:latin typeface="Segoe UI Variable Display Semil" pitchFamily="2" charset="0"/>
            </a:endParaRPr>
          </a:p>
          <a:p>
            <a:pPr marL="0" indent="0">
              <a:buNone/>
            </a:pPr>
            <a:r>
              <a:rPr lang="en-US" sz="3900" b="1" dirty="0">
                <a:latin typeface="Arial Black" panose="020B0A04020102020204" pitchFamily="34" charset="0"/>
              </a:rPr>
              <a:t># </a:t>
            </a:r>
            <a:r>
              <a:rPr lang="ru-RU" sz="3900" b="1" dirty="0">
                <a:latin typeface="Arial Black" panose="020B0A04020102020204" pitchFamily="34" charset="0"/>
              </a:rPr>
              <a:t>Представление</a:t>
            </a:r>
            <a:r>
              <a:rPr lang="ru-RU" sz="3900" dirty="0">
                <a:latin typeface="Segoe UI Variable Display Semil" pitchFamily="2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- это то, как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информация о комиксах отображается на экране </a:t>
            </a:r>
            <a:r>
              <a:rPr lang="ru-RU" dirty="0">
                <a:latin typeface="Segoe UI Variable Display Semil" pitchFamily="2" charset="0"/>
              </a:rPr>
              <a:t>для пользователя (например, список комиксов на сайте).</a:t>
            </a:r>
          </a:p>
          <a:p>
            <a:endParaRPr lang="en-US" dirty="0">
              <a:latin typeface="Segoe UI Variable Display Semil" pitchFamily="2" charset="0"/>
            </a:endParaRPr>
          </a:p>
          <a:p>
            <a:pPr marL="0" indent="0">
              <a:buNone/>
            </a:pPr>
            <a:r>
              <a:rPr lang="en-US" sz="3800" b="1" dirty="0">
                <a:latin typeface="Arial Black" panose="020B0A04020102020204" pitchFamily="34" charset="0"/>
              </a:rPr>
              <a:t># </a:t>
            </a:r>
            <a:r>
              <a:rPr lang="ru-RU" sz="3800" b="1" dirty="0">
                <a:latin typeface="Arial Black" panose="020B0A04020102020204" pitchFamily="34" charset="0"/>
              </a:rPr>
              <a:t>Контроллер</a:t>
            </a:r>
            <a:r>
              <a:rPr lang="ru-RU" sz="3800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– это когда вы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нажимаете</a:t>
            </a:r>
            <a:r>
              <a:rPr lang="ru-RU" dirty="0">
                <a:latin typeface="Segoe UI Variable Display Semil" pitchFamily="2" charset="0"/>
              </a:rPr>
              <a:t> кнопку "Показать комиксы", контроллер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получает</a:t>
            </a:r>
            <a:r>
              <a:rPr lang="ru-RU" dirty="0">
                <a:latin typeface="Segoe UI Variable Display Semil" pitchFamily="2" charset="0"/>
              </a:rPr>
              <a:t> этот запрос,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обращается к модели за данными </a:t>
            </a:r>
            <a:r>
              <a:rPr lang="ru-RU" dirty="0">
                <a:latin typeface="Segoe UI Variable Display Semil" pitchFamily="2" charset="0"/>
              </a:rPr>
              <a:t>(например, из базы данных), а затем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выбирает</a:t>
            </a:r>
            <a:r>
              <a:rPr lang="ru-RU" dirty="0">
                <a:latin typeface="Segoe UI Variable Display Semil" pitchFamily="2" charset="0"/>
              </a:rPr>
              <a:t>, как эти данные будут </a:t>
            </a:r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</a:rPr>
              <a:t>показаны</a:t>
            </a:r>
            <a:r>
              <a:rPr lang="ru-RU" dirty="0">
                <a:latin typeface="Segoe UI Variable Display Semil" pitchFamily="2" charset="0"/>
              </a:rPr>
              <a:t> (представление).</a:t>
            </a:r>
          </a:p>
        </p:txBody>
      </p:sp>
    </p:spTree>
    <p:extLst>
      <p:ext uri="{BB962C8B-B14F-4D97-AF65-F5344CB8AC3E}">
        <p14:creationId xmlns:p14="http://schemas.microsoft.com/office/powerpoint/2010/main" val="3247892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7491"/>
            <a:ext cx="10433050" cy="3612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 Black" panose="020B0A04020102020204" pitchFamily="34" charset="0"/>
              </a:rPr>
              <a:t>В примерах разработки использовались:</a:t>
            </a:r>
            <a:endParaRPr lang="en-US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en-US" dirty="0">
                <a:latin typeface="Arial Black" panose="020B0A04020102020204" pitchFamily="34" charset="0"/>
              </a:rPr>
              <a:t>OPENAPI – </a:t>
            </a:r>
            <a:r>
              <a:rPr lang="en-US" dirty="0" err="1">
                <a:latin typeface="Segoe UI Variable Display Semil" pitchFamily="2" charset="0"/>
              </a:rPr>
              <a:t>Swager</a:t>
            </a:r>
            <a:r>
              <a:rPr lang="en-US" dirty="0">
                <a:latin typeface="Segoe UI Variable Display Semil" pitchFamily="2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en-US" dirty="0">
                <a:latin typeface="Arial Black" panose="020B0A04020102020204" pitchFamily="34" charset="0"/>
              </a:rPr>
              <a:t>API-Test – </a:t>
            </a:r>
            <a:r>
              <a:rPr lang="en-US" dirty="0">
                <a:latin typeface="Segoe UI Variable Display Semil" pitchFamily="2" charset="0"/>
              </a:rPr>
              <a:t>Postman;</a:t>
            </a:r>
          </a:p>
          <a:p>
            <a:pPr marL="0" indent="0">
              <a:buNone/>
            </a:pP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en-US" dirty="0">
                <a:latin typeface="Arial Black" panose="020B0A04020102020204" pitchFamily="34" charset="0"/>
              </a:rPr>
              <a:t>DB – </a:t>
            </a:r>
            <a:r>
              <a:rPr lang="en-US" dirty="0">
                <a:latin typeface="Segoe UI Variable Display Semil" pitchFamily="2" charset="0"/>
              </a:rPr>
              <a:t>MySQL;</a:t>
            </a:r>
          </a:p>
          <a:p>
            <a:pPr marL="0" indent="0">
              <a:buNone/>
            </a:pP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dirty="0">
                <a:latin typeface="Arial Black" panose="020B0A04020102020204" pitchFamily="34" charset="0"/>
              </a:rPr>
              <a:t>Системы управления пакетами: </a:t>
            </a:r>
            <a:r>
              <a:rPr lang="en-US" dirty="0">
                <a:latin typeface="Segoe UI Variable Display Semil" pitchFamily="2" charset="0"/>
              </a:rPr>
              <a:t>NuGet, composer, cargo;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sz="4000" dirty="0"/>
              <a:t>НА ПЕРЕФЕРИИ </a:t>
            </a:r>
            <a:r>
              <a:rPr lang="ru-RU" dirty="0">
                <a:solidFill>
                  <a:srgbClr val="99FF66"/>
                </a:solidFill>
              </a:rPr>
              <a:t>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2098041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753077-02FC-442E-8CA2-0924C01D0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164"/>
            <a:ext cx="10515600" cy="352429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Arial Black" panose="020B0A04020102020204" pitchFamily="34" charset="0"/>
              </a:rPr>
              <a:t>Шаг 1. </a:t>
            </a:r>
            <a:r>
              <a:rPr lang="ru-RU" dirty="0">
                <a:latin typeface="Segoe UI Variable Display Semil" pitchFamily="2" charset="0"/>
              </a:rPr>
              <a:t>Подготовим БД и реализуем её в рамках СУБД.</a:t>
            </a:r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A5F57E0C-7FFF-4CC8-9FDB-E695EDAC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9584"/>
            <a:ext cx="9959109" cy="28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01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pPr>
              <a:spcBef>
                <a:spcPts val="700"/>
              </a:spcBef>
            </a:pPr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dirty="0">
              <a:solidFill>
                <a:srgbClr val="99FF66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79200" y="2320695"/>
            <a:ext cx="1051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2.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Определимся с архитектурой проекта.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8E23940-3A6A-468B-81B4-9302CF447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61" y="3008467"/>
            <a:ext cx="2818793" cy="260449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54BFC4A-2706-4C47-B020-FB8E43DAABCA}"/>
              </a:ext>
            </a:extLst>
          </p:cNvPr>
          <p:cNvSpPr/>
          <p:nvPr/>
        </p:nvSpPr>
        <p:spPr>
          <a:xfrm>
            <a:off x="3719951" y="2935310"/>
            <a:ext cx="7792518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public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# Публичная папка для API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Segoe UI Variable Display Semil" pitchFamily="2" charset="0"/>
              </a:rPr>
              <a:t>src</a:t>
            </a:r>
            <a:r>
              <a:rPr lang="en-US" sz="2400" dirty="0">
                <a:solidFill>
                  <a:schemeClr val="bg1"/>
                </a:solidFill>
                <a:latin typeface="Segoe UI Variable Display Semil" pitchFamily="2" charset="0"/>
              </a:rPr>
              <a:t> # 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Исходники 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Controller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# Контроллеры для обработки запросов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Service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# Сервисы для логики приложения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Segoe UI Variable Display Semil" pitchFamily="2" charset="0"/>
              </a:rPr>
              <a:t>Config # 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Конфигурации приложения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Segoe UI Variable Display Semil" pitchFamily="2" charset="0"/>
              </a:rPr>
              <a:t>Model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 Variable Display Semil" pitchFamily="2" charset="0"/>
              </a:rPr>
              <a:t># 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Модели данных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vendor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# Внешние библиотеки (например, </a:t>
            </a: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Composer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328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100943" y="2118160"/>
            <a:ext cx="80171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3.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файл  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src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/Config/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Database.php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конфигурации базы данных.</a:t>
            </a: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6034239C-8134-4765-AB36-C9F9A1967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9" y="2118160"/>
            <a:ext cx="3368239" cy="3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7F6D1D-B815-42F5-AAD9-C00285C05840}"/>
              </a:ext>
            </a:extLst>
          </p:cNvPr>
          <p:cNvSpPr/>
          <p:nvPr/>
        </p:nvSpPr>
        <p:spPr>
          <a:xfrm>
            <a:off x="637307" y="5566846"/>
            <a:ext cx="3210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F8834C4-0119-437C-B87F-5A0FEF98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43" y="3099527"/>
            <a:ext cx="6023777" cy="28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2000"/>
            <a:ext cx="10433050" cy="3787776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Что такое </a:t>
            </a:r>
            <a:r>
              <a:rPr lang="en-US" sz="2400" dirty="0">
                <a:latin typeface="Segoe UI Variable Display Semil" pitchFamily="2" charset="0"/>
                <a:cs typeface="Segoe UI Semibold" panose="020B0702040204020203" pitchFamily="34" charset="0"/>
              </a:rPr>
              <a:t>RESTful API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?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Как применять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RESTful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: </a:t>
            </a:r>
          </a:p>
          <a:p>
            <a:pPr lvl="1">
              <a:buClr>
                <a:srgbClr val="99FF66"/>
              </a:buClr>
              <a:buSzPct val="80000"/>
              <a:buFontTx/>
              <a:buChar char="#"/>
            </a:pP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что такое представление, как оно связано с доменной сущностью; </a:t>
            </a:r>
          </a:p>
          <a:p>
            <a:pPr lvl="1">
              <a:buClr>
                <a:srgbClr val="99FF66"/>
              </a:buClr>
              <a:buSzPct val="80000"/>
              <a:buFontTx/>
              <a:buChar char="#"/>
            </a:pP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как CRUD ложится на HTTP </a:t>
            </a:r>
            <a:r>
              <a:rPr lang="ru-RU" dirty="0" err="1">
                <a:latin typeface="Segoe UI Variable Display Semil" pitchFamily="2" charset="0"/>
                <a:cs typeface="Segoe UI Semibold" panose="020B0702040204020203" pitchFamily="34" charset="0"/>
              </a:rPr>
              <a:t>verbs</a:t>
            </a: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; </a:t>
            </a:r>
            <a:endParaRPr lang="en-US" dirty="0">
              <a:latin typeface="Segoe UI Variable Display Semil" pitchFamily="2" charset="0"/>
              <a:cs typeface="Segoe UI Semibold" panose="020B0702040204020203" pitchFamily="34" charset="0"/>
            </a:endParaRPr>
          </a:p>
          <a:p>
            <a:pPr lvl="1">
              <a:buClr>
                <a:srgbClr val="99FF66"/>
              </a:buClr>
              <a:buSzPct val="80000"/>
              <a:buFontTx/>
              <a:buChar char="#"/>
            </a:pP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Практики написания;</a:t>
            </a:r>
          </a:p>
          <a:p>
            <a:pPr lvl="1">
              <a:buClr>
                <a:srgbClr val="99FF66"/>
              </a:buClr>
              <a:buSzPct val="80000"/>
              <a:buFontTx/>
              <a:buChar char="#"/>
            </a:pP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Технологии;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Пример: проектируем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RESTful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 API для магазина комиксов.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Микросервисы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 и монолиты по нагрузке (простое);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Математическое описание расчета эффективности применения </a:t>
            </a:r>
            <a:r>
              <a:rPr lang="en-US" sz="2400" dirty="0">
                <a:latin typeface="Segoe UI Variable Display Semil" pitchFamily="2" charset="0"/>
                <a:cs typeface="Segoe UI Semibold" panose="020B0702040204020203" pitchFamily="34" charset="0"/>
              </a:rPr>
              <a:t>SOLID;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 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Описание API с помощью протокола </a:t>
            </a: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OpenAPI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. </a:t>
            </a:r>
            <a:endParaRPr lang="en-US" sz="2400" dirty="0">
              <a:latin typeface="Segoe UI Variable Display Semil" pitchFamily="2" charset="0"/>
              <a:cs typeface="Segoe UI Semibold" panose="020B0702040204020203" pitchFamily="34" charset="0"/>
            </a:endParaRP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2400" dirty="0" err="1">
                <a:latin typeface="Segoe UI Variable Display Semil" pitchFamily="2" charset="0"/>
                <a:cs typeface="Segoe UI Semibold" panose="020B0702040204020203" pitchFamily="34" charset="0"/>
              </a:rPr>
              <a:t>Версионирование</a:t>
            </a:r>
            <a:r>
              <a:rPr lang="ru-RU" sz="2400" dirty="0">
                <a:latin typeface="Segoe UI Variable Display Semil" pitchFamily="2" charset="0"/>
                <a:cs typeface="Segoe UI Semibold" panose="020B0702040204020203" pitchFamily="34" charset="0"/>
              </a:rPr>
              <a:t> API.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План </a:t>
            </a:r>
            <a:r>
              <a:rPr lang="ru-RU" sz="6000" dirty="0">
                <a:solidFill>
                  <a:srgbClr val="99FF66"/>
                </a:solidFill>
              </a:rPr>
              <a:t>мастер-класса</a:t>
            </a:r>
            <a:endParaRPr lang="ru-RU" dirty="0">
              <a:solidFill>
                <a:srgbClr val="99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60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8580581" y="2176032"/>
            <a:ext cx="35282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4.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файл 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public/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index.php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конфигурации базы данных.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877452" y="5566846"/>
            <a:ext cx="3112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97C51B6-9449-40DE-85FD-7BEDF253A3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59" y="2176032"/>
            <a:ext cx="3301132" cy="33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B0D69-55AE-4AFC-9914-FEFF5A6D6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836"/>
          <a:stretch/>
        </p:blipFill>
        <p:spPr>
          <a:xfrm>
            <a:off x="3990109" y="2176032"/>
            <a:ext cx="4498402" cy="367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8827432" y="2117119"/>
            <a:ext cx="29581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5.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файл 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src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/Service/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ComicsService.php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и описываем запросы к данным.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979054" y="5566846"/>
            <a:ext cx="3164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F9BDC27-E670-4650-83E4-C2F0541A7A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0" y="2117119"/>
            <a:ext cx="3360045" cy="33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C76C7-BC1D-4B02-AAAD-9096E1DCD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19" y="2117119"/>
            <a:ext cx="4631039" cy="38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85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3798927" y="2074961"/>
            <a:ext cx="82914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6.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контроллер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src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/Controller/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ComicsController.php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для обработки запросов.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755650" y="5384801"/>
            <a:ext cx="2998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C93D02CC-013D-4A22-B786-A90BD0BEA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9" y="2126735"/>
            <a:ext cx="3258066" cy="325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E065F8-38B0-4CE3-BA67-CBBC440B6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06"/>
          <a:stretch/>
        </p:blipFill>
        <p:spPr>
          <a:xfrm>
            <a:off x="3909625" y="3594856"/>
            <a:ext cx="6092229" cy="23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33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DD270235-9156-4D00-8865-635B0B66D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579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Папка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public</a:t>
            </a:r>
            <a:r>
              <a:rPr lang="ru-RU" dirty="0">
                <a:highlight>
                  <a:srgbClr val="000000"/>
                </a:highlight>
              </a:rPr>
              <a:t>/   </a:t>
            </a:r>
            <a:r>
              <a:rPr lang="ru-RU" dirty="0"/>
              <a:t>содержит публично доступные файлы, которые обрабатывают HTTP-запросы.</a:t>
            </a:r>
          </a:p>
          <a:p>
            <a:r>
              <a:rPr lang="ru-RU" dirty="0"/>
              <a:t>Папка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src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включает все классы, структурированные по принципам ООП:</a:t>
            </a:r>
          </a:p>
          <a:p>
            <a:pPr lvl="1"/>
            <a:r>
              <a:rPr lang="ru-RU" dirty="0"/>
              <a:t>Контроллеры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Controller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отвечают за обработку запросов.</a:t>
            </a:r>
          </a:p>
          <a:p>
            <a:pPr lvl="1"/>
            <a:r>
              <a:rPr lang="ru-RU" dirty="0"/>
              <a:t>Сервисы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Service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содержат логику приложения, такую как работа с JWT и пользователями.</a:t>
            </a:r>
          </a:p>
          <a:p>
            <a:pPr lvl="1"/>
            <a:r>
              <a:rPr lang="ru-RU" dirty="0"/>
              <a:t>Модели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Model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представляют данные и взаимодействие с базой данных.</a:t>
            </a:r>
          </a:p>
          <a:p>
            <a:pPr lvl="1"/>
            <a:r>
              <a:rPr lang="ru-RU" dirty="0"/>
              <a:t>Конфигурация </a:t>
            </a:r>
            <a:r>
              <a:rPr lang="ru-RU" dirty="0">
                <a:highlight>
                  <a:srgbClr val="000000"/>
                </a:highlight>
              </a:rPr>
              <a:t>  </a:t>
            </a:r>
            <a:r>
              <a:rPr lang="ru-RU" dirty="0" err="1">
                <a:highlight>
                  <a:srgbClr val="000000"/>
                </a:highlight>
              </a:rPr>
              <a:t>Config</a:t>
            </a:r>
            <a:r>
              <a:rPr lang="ru-RU" dirty="0">
                <a:highlight>
                  <a:srgbClr val="000000"/>
                </a:highlight>
              </a:rPr>
              <a:t>/  </a:t>
            </a:r>
            <a:r>
              <a:rPr lang="ru-RU" dirty="0"/>
              <a:t> отвечает за подключение к базе данных.</a:t>
            </a:r>
          </a:p>
          <a:p>
            <a:r>
              <a:rPr lang="ru-RU" dirty="0"/>
              <a:t>Маршрутизация (например, через параметр </a:t>
            </a:r>
            <a:r>
              <a:rPr lang="ru-RU" dirty="0" err="1"/>
              <a:t>action</a:t>
            </a:r>
            <a:r>
              <a:rPr lang="ru-RU" dirty="0"/>
              <a:t> в URL) направляет запросы к соответствующим методам контроллеров.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Таким образом, данная структура проекта помогает разделить логику на отдельные слои, что облегчает поддержку, тестирование и расширение кода.</a:t>
            </a:r>
          </a:p>
        </p:txBody>
      </p:sp>
    </p:spTree>
    <p:extLst>
      <p:ext uri="{BB962C8B-B14F-4D97-AF65-F5344CB8AC3E}">
        <p14:creationId xmlns:p14="http://schemas.microsoft.com/office/powerpoint/2010/main" val="1208472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DD270235-9156-4D00-8865-635B0B66D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57938"/>
          </a:xfrm>
        </p:spPr>
        <p:txBody>
          <a:bodyPr>
            <a:normAutofit/>
          </a:bodyPr>
          <a:lstStyle/>
          <a:p>
            <a:r>
              <a:rPr lang="ru-RU" dirty="0"/>
              <a:t>Директория </a:t>
            </a:r>
            <a:r>
              <a:rPr lang="en-US" dirty="0"/>
              <a:t>  vendor/</a:t>
            </a:r>
            <a:r>
              <a:rPr lang="ru-RU" dirty="0"/>
              <a:t> содержит</a:t>
            </a:r>
            <a:r>
              <a:rPr lang="en-US" dirty="0"/>
              <a:t> </a:t>
            </a:r>
            <a:r>
              <a:rPr lang="ru-RU" dirty="0"/>
              <a:t>файлы </a:t>
            </a:r>
            <a:r>
              <a:rPr lang="en-US" dirty="0" err="1">
                <a:highlight>
                  <a:srgbClr val="000000"/>
                </a:highlight>
              </a:rPr>
              <a:t>autoload.php</a:t>
            </a:r>
            <a:r>
              <a:rPr lang="ru-RU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ru-RU" dirty="0"/>
              <a:t>и </a:t>
            </a:r>
            <a:r>
              <a:rPr lang="en-US" dirty="0"/>
              <a:t>  </a:t>
            </a:r>
            <a:r>
              <a:rPr lang="en-US" dirty="0" err="1">
                <a:highlight>
                  <a:srgbClr val="000000"/>
                </a:highlight>
              </a:rPr>
              <a:t>composer.json</a:t>
            </a: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ru-RU" dirty="0"/>
              <a:t>. </a:t>
            </a:r>
          </a:p>
          <a:p>
            <a:pPr lvl="1"/>
            <a:r>
              <a:rPr lang="ru-RU" dirty="0"/>
              <a:t>Файл </a:t>
            </a: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autoload.php</a:t>
            </a: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ru-RU" dirty="0"/>
              <a:t>содержит</a:t>
            </a:r>
            <a:r>
              <a:rPr lang="en-US" dirty="0"/>
              <a:t> </a:t>
            </a:r>
            <a:r>
              <a:rPr lang="ru-RU" dirty="0"/>
              <a:t>директивы по проектам (точки доступа);</a:t>
            </a:r>
          </a:p>
          <a:p>
            <a:pPr lvl="1"/>
            <a:r>
              <a:rPr lang="ru-RU" dirty="0"/>
              <a:t>Файл </a:t>
            </a:r>
            <a:r>
              <a:rPr lang="en-US" dirty="0"/>
              <a:t> 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composer.json</a:t>
            </a: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ru-RU" dirty="0"/>
              <a:t>информацию по библиотекам;</a:t>
            </a:r>
          </a:p>
          <a:p>
            <a:r>
              <a:rPr lang="ru-RU" dirty="0"/>
              <a:t>Директория </a:t>
            </a:r>
            <a:r>
              <a:rPr lang="en-US" dirty="0"/>
              <a:t>  </a:t>
            </a:r>
            <a:r>
              <a:rPr lang="en-US" dirty="0">
                <a:highlight>
                  <a:srgbClr val="000000"/>
                </a:highlight>
              </a:rPr>
              <a:t>swagger/</a:t>
            </a:r>
            <a:r>
              <a:rPr lang="ru-RU" dirty="0"/>
              <a:t> содержит файл </a:t>
            </a:r>
            <a:r>
              <a:rPr lang="en-US" dirty="0" err="1">
                <a:highlight>
                  <a:srgbClr val="000000"/>
                </a:highlight>
              </a:rPr>
              <a:t>swagger.json</a:t>
            </a:r>
            <a:r>
              <a:rPr lang="en-US" dirty="0"/>
              <a:t> </a:t>
            </a:r>
            <a:r>
              <a:rPr lang="ru-RU" dirty="0"/>
              <a:t>для настройки визуализации ваших запросов к </a:t>
            </a:r>
            <a:r>
              <a:rPr lang="en-US" dirty="0"/>
              <a:t>API</a:t>
            </a:r>
            <a:r>
              <a:rPr lang="ru-RU" dirty="0"/>
              <a:t>. </a:t>
            </a:r>
          </a:p>
          <a:p>
            <a:pPr lvl="1"/>
            <a:r>
              <a:rPr lang="en-US" dirty="0"/>
              <a:t>JSON: </a:t>
            </a:r>
            <a:r>
              <a:rPr lang="ru-RU" dirty="0"/>
              <a:t>объекты, массивы, перечисления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Схема данных;</a:t>
            </a:r>
          </a:p>
          <a:p>
            <a:pPr lvl="1"/>
            <a:r>
              <a:rPr lang="ru-RU" dirty="0"/>
              <a:t>Код состояния;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8905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137892" y="2065941"/>
            <a:ext cx="73429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7.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Приступаем к работе с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Swagger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 и создаем файл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public/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swagger.php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и инициализируем точку входа.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561740" y="5366760"/>
            <a:ext cx="3345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2BCA6A2B-DB61-43BD-A7D1-3B78504F40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0" y="2011464"/>
            <a:ext cx="3345242" cy="33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1D7205-3DB1-401B-AD32-C02B318D7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92" y="3719647"/>
            <a:ext cx="7681893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85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165600" y="2143124"/>
            <a:ext cx="7315199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8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Там же создаем файл с интерфейсом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Swagger UI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public/swagger.html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</a:p>
          <a:p>
            <a:r>
              <a:rPr lang="ru-RU" sz="2800" b="1" dirty="0">
                <a:solidFill>
                  <a:schemeClr val="bg1"/>
                </a:solidFill>
                <a:latin typeface="Segoe UI Variable Display Semil" pitchFamily="2" charset="0"/>
              </a:rPr>
              <a:t>Например: 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https://opendoor.easy4.team/public/swagger.html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857969" y="5662324"/>
            <a:ext cx="3085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CB27441-1E20-4138-B151-CAD0AA6F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9" y="2143124"/>
            <a:ext cx="3444875" cy="34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9E064-7205-42B5-964C-FCE4CCDB5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1" y="4319195"/>
            <a:ext cx="7315198" cy="12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7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по шагам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3814618" y="2312701"/>
            <a:ext cx="7833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9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Конфигурируем сервер и создаем файл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public/.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htaccess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479200" y="5592621"/>
            <a:ext cx="3087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06407D27-BD4F-4969-BA8B-6C47B526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8" y="2312701"/>
            <a:ext cx="3279920" cy="32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AE6C922-72C4-4D13-9CEE-50F582332F3E}"/>
              </a:ext>
            </a:extLst>
          </p:cNvPr>
          <p:cNvSpPr/>
          <p:nvPr/>
        </p:nvSpPr>
        <p:spPr>
          <a:xfrm>
            <a:off x="8891587" y="3007298"/>
            <a:ext cx="319881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Нам он нужен для: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Настройки маршрутизации REST API для передачи на единственную точку входа (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index.php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Управления CORS (если требуется доступ из других доменов).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2C581D-6458-44BB-9E10-8E0EF9FE1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681" y="3387347"/>
            <a:ext cx="4692073" cy="220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7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79200" y="2209861"/>
            <a:ext cx="1100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Анализ всех моих решений:</a:t>
            </a:r>
            <a:endParaRPr lang="ru-RU" sz="36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2C133-D581-40C4-83E6-7D907F7D02FB}"/>
              </a:ext>
            </a:extLst>
          </p:cNvPr>
          <p:cNvSpPr txBox="1"/>
          <p:nvPr/>
        </p:nvSpPr>
        <p:spPr>
          <a:xfrm>
            <a:off x="755650" y="2880862"/>
            <a:ext cx="97628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 Black" panose="020B0A04020102020204" pitchFamily="34" charset="0"/>
              </a:rPr>
              <a:t>Структурирование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Создана корректная иерархия директорий и файлов для REST API;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Придерживаясь принципов ООП;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Иерархия создана с разделением на классы для контроллеров, сервисов, моделей и конфигурации базы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Отличная </a:t>
            </a: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поддерживаемость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проекта;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Расширяемый проект;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Четкое разделение ответственности между классами.</a:t>
            </a:r>
          </a:p>
        </p:txBody>
      </p:sp>
    </p:spTree>
    <p:extLst>
      <p:ext uri="{BB962C8B-B14F-4D97-AF65-F5344CB8AC3E}">
        <p14:creationId xmlns:p14="http://schemas.microsoft.com/office/powerpoint/2010/main" val="2668410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79200" y="2209861"/>
            <a:ext cx="1100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Анализ всех моих решений:</a:t>
            </a:r>
            <a:endParaRPr lang="ru-RU" sz="36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2C133-D581-40C4-83E6-7D907F7D02FB}"/>
              </a:ext>
            </a:extLst>
          </p:cNvPr>
          <p:cNvSpPr txBox="1"/>
          <p:nvPr/>
        </p:nvSpPr>
        <p:spPr>
          <a:xfrm>
            <a:off x="755650" y="2880862"/>
            <a:ext cx="97628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 Black" panose="020B0A04020102020204" pitchFamily="34" charset="0"/>
              </a:rPr>
              <a:t>Создание файлов с исходным кодом: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Все файлы: </a:t>
            </a:r>
            <a:r>
              <a:rPr lang="ru-RU" sz="24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index.php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, конфигурации базы данных, модели, контроллеры и сервисы, - были правильно созданы и размещены в нужных местах.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Каждый файл соответствует своей функциональной ответственности. Контроллеры отвечают за запросы, сервисы за бизнес-логику, а модели работают с базой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18712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b="1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sz="6600" b="1" dirty="0">
                <a:solidFill>
                  <a:srgbClr val="99FF66"/>
                </a:solidFill>
                <a:latin typeface="Arial Black" panose="020B0A04020102020204" pitchFamily="34" charset="0"/>
              </a:rPr>
              <a:t>REST</a:t>
            </a:r>
            <a:r>
              <a:rPr lang="ru-RU" sz="6600" b="1" dirty="0">
                <a:latin typeface="Segoe UI Variable Display Semil" pitchFamily="2" charset="0"/>
              </a:rPr>
              <a:t> </a:t>
            </a:r>
            <a:r>
              <a:rPr lang="ru-RU" sz="4400" dirty="0">
                <a:latin typeface="Segoe UI Variable Display Semil" pitchFamily="2" charset="0"/>
              </a:rPr>
              <a:t>— это аббревиатура от </a:t>
            </a: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Representational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State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Transfer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4400" dirty="0">
                <a:latin typeface="Segoe UI Variable Display Semil" pitchFamily="2" charset="0"/>
              </a:rPr>
              <a:t>(Передача Состояния Представления).</a:t>
            </a:r>
          </a:p>
          <a:p>
            <a:pPr marL="0" indent="0">
              <a:buNone/>
            </a:pPr>
            <a:endParaRPr lang="ru-RU" sz="4400" dirty="0">
              <a:latin typeface="Segoe UI Variable Display Semil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ИЛИ</a:t>
            </a:r>
            <a:r>
              <a:rPr lang="ru-RU" sz="4400" dirty="0">
                <a:latin typeface="Arial Black" panose="020B0A04020102020204" pitchFamily="34" charset="0"/>
              </a:rPr>
              <a:t> </a:t>
            </a:r>
            <a:r>
              <a:rPr lang="ru-RU" sz="4400" dirty="0">
                <a:latin typeface="Segoe UI Variable Display Semil" pitchFamily="2" charset="0"/>
              </a:rPr>
              <a:t>это согласованный набор архитектурных принципов для создания более масштабируемой и гибкой сети. 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RESTFUL?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74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73" y="3531561"/>
            <a:ext cx="4238336" cy="2804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latin typeface="Segoe UI Variable Display Semil" pitchFamily="2" charset="0"/>
              </a:rPr>
              <a:t>Жизненный цикл по улучшению вашей </a:t>
            </a:r>
            <a:r>
              <a:rPr lang="en-US" sz="3600" dirty="0">
                <a:latin typeface="Segoe UI Variable Display Semil" pitchFamily="2" charset="0"/>
              </a:rPr>
              <a:t>API:</a:t>
            </a:r>
            <a:endParaRPr lang="ru-RU" sz="3600" dirty="0">
              <a:latin typeface="Segoe UI Variable Display Semil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59070"/>
            <a:ext cx="5229514" cy="428625"/>
          </a:xfrm>
        </p:spPr>
        <p:txBody>
          <a:bodyPr/>
          <a:lstStyle/>
          <a:p>
            <a:r>
              <a:rPr lang="en-US" dirty="0"/>
              <a:t>PHP. M</a:t>
            </a:r>
            <a:r>
              <a:rPr lang="ru-RU" dirty="0"/>
              <a:t>(</a:t>
            </a:r>
            <a:r>
              <a:rPr lang="en-US" dirty="0"/>
              <a:t>S</a:t>
            </a:r>
            <a:r>
              <a:rPr lang="ru-RU" dirty="0"/>
              <a:t>)</a:t>
            </a:r>
            <a:r>
              <a:rPr lang="en-US" dirty="0"/>
              <a:t>VC. </a:t>
            </a:r>
            <a:r>
              <a:rPr lang="ru-RU" dirty="0"/>
              <a:t>ПРОСТО.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3FF30768-9F89-4F47-A9E8-E43DDCA2FE9D}"/>
              </a:ext>
            </a:extLst>
          </p:cNvPr>
          <p:cNvGraphicFramePr/>
          <p:nvPr/>
        </p:nvGraphicFramePr>
        <p:xfrm>
          <a:off x="4640119" y="175491"/>
          <a:ext cx="8401627" cy="5833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85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49" y="1106488"/>
            <a:ext cx="10680702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5422386" y="2717861"/>
            <a:ext cx="60139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Отсутствие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Swagger;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Простая обработка;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Расширяемый проект;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Простая поддержка;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Без ООП;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Без классов;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Без сервисов;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2C0A047-23F9-4B3F-93C3-66331BD7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23" y="2884116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1A49B08-DB1B-4CEA-A6A8-312739A7BAD1}"/>
              </a:ext>
            </a:extLst>
          </p:cNvPr>
          <p:cNvSpPr/>
          <p:nvPr/>
        </p:nvSpPr>
        <p:spPr>
          <a:xfrm>
            <a:off x="755650" y="5394469"/>
            <a:ext cx="58835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идею</a:t>
            </a:r>
            <a:endParaRPr lang="en-US" sz="3200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5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137890" y="2373745"/>
            <a:ext cx="76193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1.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Обращаемся к файлу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connect.php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и вносим свои данные для подключения к СУБД.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581566" y="5609790"/>
            <a:ext cx="3346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8FA375BD-ABCD-441B-823D-ADB4DCEB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0" y="2373745"/>
            <a:ext cx="3236045" cy="32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CD5D31-CEB3-462E-8036-1F698DD30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90" y="3498768"/>
            <a:ext cx="7619359" cy="9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75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396509" y="2493818"/>
            <a:ext cx="73607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2.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Настраиваем файл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.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htaccess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для того чтобы все запросы шли от файла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index.php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.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1190480" y="5566846"/>
            <a:ext cx="5883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747DFBF-11A7-4D8B-9C24-C644F9C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91" y="2493818"/>
            <a:ext cx="2995962" cy="29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191D67-FBE6-4005-BD83-5922849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509" y="3654034"/>
            <a:ext cx="7360740" cy="14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66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8451272" y="2359601"/>
            <a:ext cx="35467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Настраиваем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index.php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как файл-маршрутизатор и передаем данные в запросы.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1014989" y="5440218"/>
            <a:ext cx="5883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E586D0C-1AB5-4851-BB56-C4EEA7E6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359602"/>
            <a:ext cx="3080616" cy="30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5FDD6F-B6E9-4114-AC5F-512584F7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39" y="2359601"/>
            <a:ext cx="3894852" cy="34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3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PHP (</a:t>
            </a:r>
            <a:r>
              <a:rPr lang="en-US" dirty="0" err="1"/>
              <a:t>api</a:t>
            </a:r>
            <a:r>
              <a:rPr lang="en-US" dirty="0"/>
              <a:t>)</a:t>
            </a:r>
            <a:r>
              <a:rPr lang="ru-RU" dirty="0"/>
              <a:t>: </a:t>
            </a:r>
            <a:r>
              <a:rPr lang="ru-RU" sz="5400" dirty="0">
                <a:solidFill>
                  <a:srgbClr val="99FF66"/>
                </a:solidFill>
              </a:rPr>
              <a:t>авторский подход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8513941" y="2382872"/>
            <a:ext cx="34722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Настраиваем файлы на исполнение, в зависимости от методов 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GET, POST, PUT, PATCH, DELETE</a:t>
            </a:r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.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A67C9A-D16E-4D7F-ADC7-5D2656AE239D}"/>
              </a:ext>
            </a:extLst>
          </p:cNvPr>
          <p:cNvSpPr/>
          <p:nvPr/>
        </p:nvSpPr>
        <p:spPr>
          <a:xfrm>
            <a:off x="1024226" y="5594756"/>
            <a:ext cx="5883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Перейдем к контенту</a:t>
            </a:r>
            <a:endParaRPr lang="en-US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DD66C893-D8A1-4AB3-A2D9-4358244CF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382872"/>
            <a:ext cx="3112764" cy="31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20A36F-4766-41CF-829A-982BD7B5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544" y="2382872"/>
            <a:ext cx="4167969" cy="35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6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REST API PHP: </a:t>
            </a:r>
            <a:r>
              <a:rPr lang="ru-RU" sz="5400" dirty="0">
                <a:solidFill>
                  <a:srgbClr val="99FF66"/>
                </a:solidFill>
              </a:rPr>
              <a:t>ВЫВОД</a:t>
            </a:r>
            <a:endParaRPr lang="ru-RU" sz="5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0D044B-53EB-4D67-83CE-680D4966A293}"/>
              </a:ext>
            </a:extLst>
          </p:cNvPr>
          <p:cNvSpPr/>
          <p:nvPr/>
        </p:nvSpPr>
        <p:spPr>
          <a:xfrm>
            <a:off x="479200" y="2209861"/>
            <a:ext cx="1100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Анализ всех моих действий:</a:t>
            </a:r>
            <a:endParaRPr lang="ru-RU" sz="36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2C133-D581-40C4-83E6-7D907F7D02FB}"/>
              </a:ext>
            </a:extLst>
          </p:cNvPr>
          <p:cNvSpPr txBox="1"/>
          <p:nvPr/>
        </p:nvSpPr>
        <p:spPr>
          <a:xfrm>
            <a:off x="755650" y="2880862"/>
            <a:ext cx="9762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Clr>
                <a:srgbClr val="99FF66"/>
              </a:buClr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Отсутствие </a:t>
            </a:r>
            <a:r>
              <a:rPr lang="en-US" sz="3200" dirty="0">
                <a:solidFill>
                  <a:schemeClr val="bg1"/>
                </a:solidFill>
                <a:latin typeface="Segoe UI Variable Display Semil" pitchFamily="2" charset="0"/>
              </a:rPr>
              <a:t>Swagger;</a:t>
            </a:r>
          </a:p>
          <a:p>
            <a:pPr marL="268288" indent="-268288"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Кошмарная обработка;</a:t>
            </a:r>
          </a:p>
          <a:p>
            <a:pPr marL="268288" indent="-268288"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Отчасти расширяемый проект;</a:t>
            </a:r>
          </a:p>
          <a:p>
            <a:pPr marL="268288" indent="-268288"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Простая поддержка и никакой защиты;</a:t>
            </a:r>
          </a:p>
          <a:p>
            <a:pPr marL="268288" indent="-268288">
              <a:buClr>
                <a:srgbClr val="99FF66"/>
              </a:buClr>
              <a:buSzPct val="80000"/>
              <a:buFont typeface="Segoe UI Variable Display Semil" pitchFamily="2" charset="0"/>
              <a:buChar char="#"/>
            </a:pPr>
            <a:r>
              <a:rPr lang="ru-RU" sz="3200" dirty="0">
                <a:solidFill>
                  <a:schemeClr val="bg1"/>
                </a:solidFill>
                <a:latin typeface="Segoe UI Variable Display Semil" pitchFamily="2" charset="0"/>
              </a:rPr>
              <a:t>Без ООП;</a:t>
            </a:r>
          </a:p>
        </p:txBody>
      </p:sp>
    </p:spTree>
    <p:extLst>
      <p:ext uri="{BB962C8B-B14F-4D97-AF65-F5344CB8AC3E}">
        <p14:creationId xmlns:p14="http://schemas.microsoft.com/office/powerpoint/2010/main" val="3133252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SOLID vs MVC 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2C133-D581-40C4-83E6-7D907F7D02FB}"/>
              </a:ext>
            </a:extLst>
          </p:cNvPr>
          <p:cNvSpPr txBox="1"/>
          <p:nvPr/>
        </p:nvSpPr>
        <p:spPr>
          <a:xfrm>
            <a:off x="755650" y="2151190"/>
            <a:ext cx="111315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SOLID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 — это набор принципов объектно-ориентированного программирования, которые помогают делать код более поддерживаемым, гибким и расширяемым.</a:t>
            </a:r>
          </a:p>
          <a:p>
            <a:endParaRPr lang="en-US" sz="2800" dirty="0">
              <a:solidFill>
                <a:schemeClr val="bg1"/>
              </a:solidFill>
              <a:latin typeface="Segoe UI Variable Display Semil" pitchFamily="2" charset="0"/>
            </a:endParaRPr>
          </a:p>
          <a:p>
            <a:r>
              <a:rPr lang="en-US" sz="2400" dirty="0">
                <a:solidFill>
                  <a:srgbClr val="99FF66"/>
                </a:solidFill>
                <a:latin typeface="Arial Black" panose="020B0A04020102020204" pitchFamily="34" charset="0"/>
              </a:rPr>
              <a:t># </a:t>
            </a:r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MVC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 — это архитектурный паттерн, который разделяет приложение на три компонента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он помогает структурировать код и отделить бизнес-логику от представления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81096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400"/>
            <a:ext cx="10433050" cy="38893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4200" b="1" dirty="0">
                <a:latin typeface="Arial Black" panose="020B0A04020102020204" pitchFamily="34" charset="0"/>
              </a:rPr>
              <a:t>Почему SOLID используют чаще в бизнес-разработке: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3200" b="1" dirty="0">
                <a:solidFill>
                  <a:srgbClr val="99FF66"/>
                </a:solidFill>
                <a:latin typeface="Arial Black" panose="020B0A04020102020204" pitchFamily="34" charset="0"/>
              </a:rPr>
              <a:t>Гибкость и </a:t>
            </a:r>
            <a:r>
              <a:rPr lang="ru-RU" sz="3200" b="1" dirty="0" err="1">
                <a:solidFill>
                  <a:srgbClr val="99FF66"/>
                </a:solidFill>
                <a:latin typeface="Arial Black" panose="020B0A04020102020204" pitchFamily="34" charset="0"/>
              </a:rPr>
              <a:t>поддерживаемость</a:t>
            </a:r>
            <a:r>
              <a:rPr lang="ru-RU" sz="3200" b="1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3200" dirty="0">
                <a:latin typeface="Segoe UI Variable Display Semil" pitchFamily="2" charset="0"/>
              </a:rPr>
              <a:t>на всех уровнях архитектуры системы, особенно с быстро меняющимися требованиями, что делает их более подходящими для сложных бизнес-приложений.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3200" b="1" dirty="0">
                <a:solidFill>
                  <a:srgbClr val="99FF66"/>
                </a:solidFill>
                <a:latin typeface="Arial Black" panose="020B0A04020102020204" pitchFamily="34" charset="0"/>
              </a:rPr>
              <a:t>Работа с бизнес-логикой, </a:t>
            </a:r>
            <a:r>
              <a:rPr lang="ru-RU" sz="3200" dirty="0">
                <a:latin typeface="Segoe UI Variable Display Semil" pitchFamily="2" charset="0"/>
              </a:rPr>
              <a:t>где </a:t>
            </a:r>
            <a:r>
              <a:rPr lang="en-US" sz="3200" dirty="0">
                <a:latin typeface="Segoe UI Variable Display Semil" pitchFamily="2" charset="0"/>
              </a:rPr>
              <a:t>SOLID </a:t>
            </a:r>
            <a:r>
              <a:rPr lang="ru-RU" sz="3200" dirty="0">
                <a:latin typeface="Segoe UI Variable Display Semil" pitchFamily="2" charset="0"/>
              </a:rPr>
              <a:t>нацелен на решение задач управления бизнес-логикой, где важна возможность адаптации к изменениям.</a:t>
            </a:r>
          </a:p>
          <a:p>
            <a:pPr>
              <a:buClr>
                <a:srgbClr val="99FF66"/>
              </a:buClr>
              <a:buSzPct val="80000"/>
              <a:buFontTx/>
              <a:buChar char="#"/>
            </a:pPr>
            <a:r>
              <a:rPr lang="ru-RU" sz="3200" b="1" dirty="0">
                <a:solidFill>
                  <a:srgbClr val="99FF66"/>
                </a:solidFill>
                <a:latin typeface="Arial Black" panose="020B0A04020102020204" pitchFamily="34" charset="0"/>
              </a:rPr>
              <a:t>Тестируемость и модульность </a:t>
            </a:r>
            <a:r>
              <a:rPr lang="ru-RU" sz="3200" dirty="0">
                <a:latin typeface="Segoe UI Variable Display Semil" pitchFamily="2" charset="0"/>
              </a:rPr>
              <a:t>значительно упрощают написание и поддержку тестов.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А теперь про </a:t>
            </a:r>
            <a:r>
              <a:rPr lang="ru-RU" sz="5400" dirty="0">
                <a:solidFill>
                  <a:srgbClr val="99FF66"/>
                </a:solidFill>
              </a:rPr>
              <a:t>бизнес</a:t>
            </a:r>
            <a:endParaRPr lang="ru-RU" dirty="0">
              <a:solidFill>
                <a:srgbClr val="99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56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SOLID: </a:t>
            </a:r>
            <a:r>
              <a:rPr lang="ru-RU" sz="5400" dirty="0">
                <a:solidFill>
                  <a:srgbClr val="99FF66"/>
                </a:solidFill>
              </a:rPr>
              <a:t>немного про эффективность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pic>
        <p:nvPicPr>
          <p:cNvPr id="4" name="Picture 4" descr="Максимально кратко про каждый принцип">
            <a:extLst>
              <a:ext uri="{FF2B5EF4-FFF2-40B4-BE49-F238E27FC236}">
                <a16:creationId xmlns:a16="http://schemas.microsoft.com/office/drawing/2014/main" id="{DF712AC6-2730-47B5-B448-80D648A0B8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2557462"/>
            <a:ext cx="81153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3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5200" b="1" dirty="0">
                <a:solidFill>
                  <a:srgbClr val="99FF66"/>
                </a:solidFill>
                <a:latin typeface="Arial Black" panose="020B0A04020102020204" pitchFamily="34" charset="0"/>
                <a:cs typeface="Segoe UI Semibold" panose="020B0702040204020203" pitchFamily="34" charset="0"/>
              </a:rPr>
              <a:t>&gt;</a:t>
            </a:r>
            <a:r>
              <a:rPr lang="en-US" sz="5200" b="1" dirty="0">
                <a:solidFill>
                  <a:srgbClr val="99FF66"/>
                </a:solidFill>
                <a:latin typeface="Segoe UI Variable Display Semil" pitchFamily="2" charset="0"/>
                <a:cs typeface="Segoe UI Semibold" panose="020B0702040204020203" pitchFamily="34" charset="0"/>
              </a:rPr>
              <a:t> </a:t>
            </a:r>
            <a:r>
              <a:rPr lang="ru-RU" sz="5200" b="1" dirty="0">
                <a:solidFill>
                  <a:srgbClr val="99FF66"/>
                </a:solidFill>
                <a:latin typeface="Arial Black" panose="020B0A04020102020204" pitchFamily="34" charset="0"/>
                <a:cs typeface="Segoe UI Semibold" panose="020B0702040204020203" pitchFamily="34" charset="0"/>
              </a:rPr>
              <a:t>С</a:t>
            </a:r>
            <a:r>
              <a:rPr lang="ru-RU" sz="4400" dirty="0">
                <a:latin typeface="Segoe UI Variable Display Semil" pitchFamily="2" charset="0"/>
                <a:cs typeface="Segoe UI Semibold" panose="020B0702040204020203" pitchFamily="34" charset="0"/>
              </a:rPr>
              <a:t>ервер содержит ресурсы и определяет операции над ними</a:t>
            </a:r>
            <a:r>
              <a:rPr lang="en-US" sz="4400" dirty="0">
                <a:latin typeface="Segoe UI Variable Display Semil" pitchFamily="2" charset="0"/>
                <a:cs typeface="Segoe UI Semibold" panose="020B0702040204020203" pitchFamily="34" charset="0"/>
              </a:rPr>
              <a:t>: </a:t>
            </a:r>
            <a:r>
              <a:rPr lang="ru-RU" sz="4400" dirty="0">
                <a:latin typeface="Segoe UI Variable Display Semil" pitchFamily="2" charset="0"/>
                <a:cs typeface="Segoe UI Semibold" panose="020B0702040204020203" pitchFamily="34" charset="0"/>
              </a:rPr>
              <a:t>БД, </a:t>
            </a:r>
            <a:r>
              <a:rPr lang="en-US" sz="4400" dirty="0">
                <a:latin typeface="Segoe UI Variable Display Semil" pitchFamily="2" charset="0"/>
                <a:cs typeface="Segoe UI Semibold" panose="020B0702040204020203" pitchFamily="34" charset="0"/>
              </a:rPr>
              <a:t>JSON, XML </a:t>
            </a:r>
            <a:r>
              <a:rPr lang="ru-RU" sz="4400" dirty="0">
                <a:latin typeface="Segoe UI Variable Display Semil" pitchFamily="2" charset="0"/>
                <a:cs typeface="Segoe UI Semibold" panose="020B0702040204020203" pitchFamily="34" charset="0"/>
              </a:rPr>
              <a:t>и другие.</a:t>
            </a:r>
            <a:endParaRPr lang="en-US" sz="4400" dirty="0">
              <a:latin typeface="Segoe UI Variable Display Semil" pitchFamily="2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endParaRPr lang="ru-RU" sz="4400" dirty="0">
              <a:latin typeface="Segoe UI Variable Display Semil" pitchFamily="2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en-US" sz="5200" dirty="0">
                <a:solidFill>
                  <a:srgbClr val="99FF66"/>
                </a:solidFill>
                <a:latin typeface="Arial Black" panose="020B0A04020102020204" pitchFamily="34" charset="0"/>
                <a:cs typeface="Segoe UI Semibold" panose="020B0702040204020203" pitchFamily="34" charset="0"/>
              </a:rPr>
              <a:t>&gt;</a:t>
            </a:r>
            <a:r>
              <a:rPr lang="en-US" sz="5200" dirty="0">
                <a:solidFill>
                  <a:srgbClr val="99FF66"/>
                </a:solidFill>
                <a:latin typeface="Segoe UI Variable Display Semil" pitchFamily="2" charset="0"/>
                <a:cs typeface="Segoe UI Semibold" panose="020B0702040204020203" pitchFamily="34" charset="0"/>
              </a:rPr>
              <a:t> </a:t>
            </a:r>
            <a:r>
              <a:rPr lang="ru-RU" sz="5200" dirty="0">
                <a:solidFill>
                  <a:srgbClr val="99FF66"/>
                </a:solidFill>
                <a:latin typeface="Arial Black" panose="020B0A04020102020204" pitchFamily="34" charset="0"/>
                <a:cs typeface="Segoe UI Semibold" panose="020B0702040204020203" pitchFamily="34" charset="0"/>
              </a:rPr>
              <a:t>К</a:t>
            </a:r>
            <a:r>
              <a:rPr lang="ru-RU" sz="4400" dirty="0">
                <a:latin typeface="Segoe UI Variable Display Semil" pitchFamily="2" charset="0"/>
                <a:cs typeface="Segoe UI Semibold" panose="020B0702040204020203" pitchFamily="34" charset="0"/>
              </a:rPr>
              <a:t>лиент работает с представлениями ресурсов, для изменения состояния сервера он передает желаемое представление ресурса на сервер. 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RESTFUL?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32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SOLID: </a:t>
            </a:r>
            <a:r>
              <a:rPr lang="ru-RU" sz="5400" dirty="0">
                <a:solidFill>
                  <a:srgbClr val="99FF66"/>
                </a:solidFill>
              </a:rPr>
              <a:t>ещё проще</a:t>
            </a:r>
            <a:endParaRPr lang="ru-RU" sz="5400" strike="sngStrike" dirty="0">
              <a:solidFill>
                <a:srgbClr val="99FF66"/>
              </a:solidFill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4FCD2618-7806-438A-8683-CA0FF5DA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S</a:t>
            </a:r>
            <a:r>
              <a:rPr lang="ru-RU" dirty="0"/>
              <a:t> —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один класс</a:t>
            </a:r>
            <a:r>
              <a:rPr lang="ru-RU" dirty="0">
                <a:latin typeface="Segoe UI Variable Display Semil" pitchFamily="2" charset="0"/>
              </a:rPr>
              <a:t> или модуль должен отвечать только за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одну задачу</a:t>
            </a:r>
            <a:r>
              <a:rPr lang="ru-RU" dirty="0">
                <a:latin typeface="Segoe UI Variable Display Semil" pitchFamily="2" charset="0"/>
              </a:rPr>
              <a:t>. </a:t>
            </a:r>
          </a:p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O</a:t>
            </a:r>
            <a:r>
              <a:rPr lang="ru-RU" dirty="0"/>
              <a:t> — </a:t>
            </a:r>
            <a:r>
              <a:rPr lang="ru-RU" dirty="0">
                <a:latin typeface="Segoe UI Variable Display Semil" pitchFamily="2" charset="0"/>
              </a:rPr>
              <a:t>код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должен быть открыт для добавления нового функционала</a:t>
            </a:r>
            <a:r>
              <a:rPr lang="ru-RU" dirty="0">
                <a:latin typeface="Segoe UI Variable Display Semil" pitchFamily="2" charset="0"/>
              </a:rPr>
              <a:t>, но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закрыт для изменений</a:t>
            </a:r>
            <a:r>
              <a:rPr lang="ru-RU" dirty="0">
                <a:latin typeface="Segoe UI Variable Display Semil" pitchFamily="2" charset="0"/>
              </a:rPr>
              <a:t>. </a:t>
            </a:r>
          </a:p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L</a:t>
            </a:r>
            <a:r>
              <a:rPr lang="ru-RU" dirty="0"/>
              <a:t> —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объекты дочерних классов должны спокойно заменять объекты родительских классов, не ломая программу</a:t>
            </a:r>
            <a:r>
              <a:rPr lang="ru-RU" dirty="0">
                <a:latin typeface="Segoe UI Variable Display Semil" pitchFamily="2" charset="0"/>
              </a:rPr>
              <a:t>.</a:t>
            </a:r>
          </a:p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I</a:t>
            </a:r>
            <a:r>
              <a:rPr lang="ru-RU" sz="3500" dirty="0"/>
              <a:t> </a:t>
            </a:r>
            <a:r>
              <a:rPr lang="ru-RU" dirty="0"/>
              <a:t>—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лучше несколько маленьких интерфейсов, которые делают что-то одно, чем один большой интерфейс с кучей методов, которыми никто не пользуется</a:t>
            </a:r>
            <a:r>
              <a:rPr lang="ru-RU" dirty="0">
                <a:latin typeface="Segoe UI Variable Display Semil" pitchFamily="2" charset="0"/>
              </a:rPr>
              <a:t>.</a:t>
            </a:r>
          </a:p>
          <a:p>
            <a:pPr marL="0" indent="0">
              <a:buNone/>
            </a:pPr>
            <a:r>
              <a:rPr lang="ru-RU" sz="3500" dirty="0">
                <a:latin typeface="Arial Black" panose="020B0A04020102020204" pitchFamily="34" charset="0"/>
              </a:rPr>
              <a:t>D</a:t>
            </a:r>
            <a:r>
              <a:rPr lang="ru-RU" dirty="0"/>
              <a:t> —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высокоуровневый код не должен зависеть от низкоуровневого</a:t>
            </a:r>
            <a:r>
              <a:rPr lang="ru-RU" dirty="0">
                <a:latin typeface="Segoe UI Variable Display Semil" pitchFamily="2" charset="0"/>
              </a:rPr>
              <a:t>. Вместо этого, оба уровня должны зависеть от абстракций — общих правил или интерфейсов.</a:t>
            </a:r>
          </a:p>
        </p:txBody>
      </p:sp>
    </p:spTree>
    <p:extLst>
      <p:ext uri="{BB962C8B-B14F-4D97-AF65-F5344CB8AC3E}">
        <p14:creationId xmlns:p14="http://schemas.microsoft.com/office/powerpoint/2010/main" val="3229110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/>
              <a:t>SOLID: </a:t>
            </a:r>
            <a:r>
              <a:rPr lang="ru-RU" sz="5400" dirty="0">
                <a:solidFill>
                  <a:srgbClr val="99FF66"/>
                </a:solidFill>
              </a:rPr>
              <a:t>не понятно, можно проще?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4FCD2618-7806-438A-8683-CA0FF5DA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9927"/>
            <a:ext cx="10515600" cy="35335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S</a:t>
            </a:r>
            <a:r>
              <a:rPr lang="ru-RU" sz="4100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— двигатель отвечает за движение, фары — за свет, а кондиционер — за охлаждение.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Каждая часть делает своё дело.</a:t>
            </a:r>
          </a:p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O</a:t>
            </a:r>
            <a:r>
              <a:rPr lang="ru-RU" sz="4600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— ты можешь поставить новую магнитолу в машину, не разбирая весь двигатель.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Машина остаётся такой же, а новые функции добавляются.</a:t>
            </a:r>
          </a:p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L</a:t>
            </a:r>
            <a:r>
              <a:rPr lang="ru-RU" sz="4000" dirty="0">
                <a:latin typeface="Segoe UI Variable Display Semil" pitchFamily="2" charset="0"/>
              </a:rPr>
              <a:t> </a:t>
            </a:r>
            <a:r>
              <a:rPr lang="ru-RU" dirty="0">
                <a:latin typeface="Segoe UI Variable Display Semil" pitchFamily="2" charset="0"/>
              </a:rPr>
              <a:t>— представь, что у тебя было кресло водителя, и ты его заменил на кресло с подогревом.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Кресло подошло и ничего не сломалось.</a:t>
            </a:r>
          </a:p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I </a:t>
            </a:r>
            <a:r>
              <a:rPr lang="ru-RU" dirty="0">
                <a:latin typeface="Segoe UI Variable Display Semil" pitchFamily="2" charset="0"/>
              </a:rPr>
              <a:t>— если бы в машине был один пульт для всего — для управления двигателем, фарами, кондиционером — это было бы неудобно.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Отдельные кнопки для каждой функции.</a:t>
            </a:r>
          </a:p>
          <a:p>
            <a:pPr marL="0" indent="0">
              <a:buNone/>
            </a:pPr>
            <a:r>
              <a:rPr lang="ru-RU" sz="4000" dirty="0">
                <a:latin typeface="Arial Black" panose="020B0A04020102020204" pitchFamily="34" charset="0"/>
              </a:rPr>
              <a:t>D</a:t>
            </a:r>
            <a:r>
              <a:rPr lang="ru-RU" dirty="0">
                <a:latin typeface="Segoe UI Variable Display Semil" pitchFamily="2" charset="0"/>
              </a:rPr>
              <a:t> — машина может работать с любыми шинами, если они подходят по стандарту.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Ты не зависишь от конкретной марки, а можешь выбрать любую шину, которая соответствует требованиям.</a:t>
            </a:r>
          </a:p>
        </p:txBody>
      </p:sp>
    </p:spTree>
    <p:extLst>
      <p:ext uri="{BB962C8B-B14F-4D97-AF65-F5344CB8AC3E}">
        <p14:creationId xmlns:p14="http://schemas.microsoft.com/office/powerpoint/2010/main" val="1784886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: </a:t>
            </a:r>
            <a:r>
              <a:rPr lang="ru-RU" dirty="0">
                <a:solidFill>
                  <a:srgbClr val="99FF66"/>
                </a:solidFill>
              </a:rPr>
              <a:t>технологии и зависимости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F38A817-F7B8-4197-B380-F40EDB0B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3964"/>
            <a:ext cx="10515600" cy="321949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ASP.NET Core 8.0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MySQL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Entity Framework Core 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- ORM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для работы с базой данных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;</a:t>
            </a:r>
            <a:endParaRPr lang="ru-RU" dirty="0">
              <a:solidFill>
                <a:srgbClr val="99FF66"/>
              </a:solidFill>
              <a:latin typeface="Segoe UI Variable Display Semil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 Black" panose="020B0A04020102020204" pitchFamily="34" charset="0"/>
              </a:rPr>
              <a:t>Pomelo.EntityFrameworkCore.MySql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-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провайдер для подключения к 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MySQL;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Swagger/</a:t>
            </a:r>
            <a:r>
              <a:rPr lang="en-US" dirty="0" err="1">
                <a:latin typeface="Arial Black" panose="020B0A04020102020204" pitchFamily="34" charset="0"/>
              </a:rPr>
              <a:t>OpenAPI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для генерации документации 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API </a:t>
            </a:r>
            <a:r>
              <a:rPr lang="ru-RU" dirty="0">
                <a:solidFill>
                  <a:srgbClr val="99FF66"/>
                </a:solidFill>
                <a:latin typeface="Segoe UI Variable Display Semil" pitchFamily="2" charset="0"/>
              </a:rPr>
              <a:t>и взаимодействия с ним</a:t>
            </a:r>
            <a:r>
              <a:rPr lang="en-US" dirty="0">
                <a:solidFill>
                  <a:srgbClr val="99FF66"/>
                </a:solidFill>
                <a:latin typeface="Segoe UI Variable Display Semil" pitchFamily="2" charset="0"/>
              </a:rPr>
              <a:t>.</a:t>
            </a:r>
            <a:endParaRPr lang="ru-RU" dirty="0">
              <a:solidFill>
                <a:srgbClr val="99FF66"/>
              </a:solidFill>
              <a:latin typeface="Segoe UI Variable Display Sem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16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: </a:t>
            </a:r>
            <a:r>
              <a:rPr lang="ru-RU" dirty="0">
                <a:solidFill>
                  <a:srgbClr val="99FF66"/>
                </a:solidFill>
              </a:rPr>
              <a:t>немного про эффективность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2D7A4AD3-9FB4-4350-9D87-9A3D4892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2539121"/>
            <a:ext cx="4204854" cy="2845680"/>
          </a:xfrm>
        </p:spPr>
        <p:txBody>
          <a:bodyPr/>
          <a:lstStyle/>
          <a:p>
            <a:pPr marL="0" indent="0">
              <a:spcBef>
                <a:spcPts val="700"/>
              </a:spcBef>
              <a:buNone/>
            </a:pPr>
            <a:r>
              <a:rPr lang="ru-RU" dirty="0">
                <a:latin typeface="Segoe UI Variable Display Semil" pitchFamily="2" charset="0"/>
              </a:rPr>
              <a:t>Разделение логики контроллера по интерфейсам делает код:</a:t>
            </a:r>
          </a:p>
          <a:p>
            <a:pPr marL="514350" indent="-514350">
              <a:spcBef>
                <a:spcPts val="700"/>
              </a:spcBef>
              <a:buAutoNum type="arabicPeriod"/>
            </a:pPr>
            <a:r>
              <a:rPr lang="ru-RU" dirty="0">
                <a:latin typeface="Segoe UI Variable Display Semil" pitchFamily="2" charset="0"/>
              </a:rPr>
              <a:t>Более чистым;</a:t>
            </a:r>
          </a:p>
          <a:p>
            <a:pPr marL="514350" indent="-514350">
              <a:spcBef>
                <a:spcPts val="700"/>
              </a:spcBef>
              <a:buAutoNum type="arabicPeriod"/>
            </a:pPr>
            <a:r>
              <a:rPr lang="ru-RU" dirty="0">
                <a:latin typeface="Segoe UI Variable Display Semil" pitchFamily="2" charset="0"/>
              </a:rPr>
              <a:t>Легче тестируемым; </a:t>
            </a:r>
          </a:p>
          <a:p>
            <a:pPr marL="514350" indent="-514350">
              <a:spcBef>
                <a:spcPts val="700"/>
              </a:spcBef>
              <a:buAutoNum type="arabicPeriod"/>
            </a:pPr>
            <a:r>
              <a:rPr lang="ru-RU" dirty="0">
                <a:latin typeface="Segoe UI Variable Display Semil" pitchFamily="2" charset="0"/>
              </a:rPr>
              <a:t>Легко расширяемым.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17EBED-AC69-4A70-8C3D-9148E94C190F}"/>
              </a:ext>
            </a:extLst>
          </p:cNvPr>
          <p:cNvSpPr/>
          <p:nvPr/>
        </p:nvSpPr>
        <p:spPr>
          <a:xfrm>
            <a:off x="5504872" y="2474466"/>
            <a:ext cx="6603999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Шаги для реализации CRUD с интерфейсами: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Создадим интерфейс для CRUD операций 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(</a:t>
            </a:r>
            <a:r>
              <a:rPr lang="en-US" sz="2400" b="1" dirty="0" err="1">
                <a:solidFill>
                  <a:schemeClr val="bg1"/>
                </a:solidFill>
                <a:latin typeface="Segoe UI Variable Display Semil" pitchFamily="2" charset="0"/>
              </a:rPr>
              <a:t>IComicService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Создадим сервис, который реализует этот интерфейс 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(</a:t>
            </a:r>
            <a:r>
              <a:rPr lang="en-US" sz="2400" b="1" dirty="0" err="1">
                <a:solidFill>
                  <a:schemeClr val="bg1"/>
                </a:solidFill>
                <a:latin typeface="Segoe UI Variable Display Semil" pitchFamily="2" charset="0"/>
              </a:rPr>
              <a:t>ComicService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).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Инъекция зависимости (</a:t>
            </a: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Dependency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Segoe UI Variable Display Semil" pitchFamily="2" charset="0"/>
              </a:rPr>
              <a:t>Injection</a:t>
            </a:r>
            <a:r>
              <a:rPr lang="ru-RU" sz="2400" dirty="0">
                <a:solidFill>
                  <a:schemeClr val="bg1"/>
                </a:solidFill>
                <a:latin typeface="Segoe UI Variable Display Semil" pitchFamily="2" charset="0"/>
              </a:rPr>
              <a:t>) сервиса в контроллер 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(</a:t>
            </a:r>
            <a:r>
              <a:rPr lang="en-US" sz="2400" b="1" dirty="0" err="1">
                <a:solidFill>
                  <a:schemeClr val="bg1"/>
                </a:solidFill>
                <a:latin typeface="Segoe UI Variable Display Semil" pitchFamily="2" charset="0"/>
              </a:rPr>
              <a:t>ComicsController</a:t>
            </a:r>
            <a:r>
              <a:rPr lang="ru-RU" sz="2400" b="1" dirty="0">
                <a:solidFill>
                  <a:schemeClr val="bg1"/>
                </a:solidFill>
                <a:latin typeface="Segoe UI Variable Display Semil" pitchFamily="2" charset="0"/>
              </a:rPr>
              <a:t>).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050C1B7-7462-4EAE-9CB3-20D64CFF414B}"/>
              </a:ext>
            </a:extLst>
          </p:cNvPr>
          <p:cNvSpPr/>
          <p:nvPr/>
        </p:nvSpPr>
        <p:spPr>
          <a:xfrm>
            <a:off x="248228" y="2437520"/>
            <a:ext cx="4553526" cy="3376515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Dot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38100">
                <a:solidFill>
                  <a:schemeClr val="bg1"/>
                </a:solidFill>
              </a:ln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C0220B-4BBD-4D1B-81C3-3873B646B325}"/>
              </a:ext>
            </a:extLst>
          </p:cNvPr>
          <p:cNvSpPr/>
          <p:nvPr/>
        </p:nvSpPr>
        <p:spPr>
          <a:xfrm>
            <a:off x="5330536" y="2437520"/>
            <a:ext cx="6613236" cy="3376516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Dot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38100">
                <a:solidFill>
                  <a:schemeClr val="bg1"/>
                </a:solidFill>
              </a:ln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F9F3FBB3-6320-49C1-90D7-82FA88BC29D7}"/>
              </a:ext>
            </a:extLst>
          </p:cNvPr>
          <p:cNvGrpSpPr/>
          <p:nvPr/>
        </p:nvGrpSpPr>
        <p:grpSpPr>
          <a:xfrm>
            <a:off x="2225964" y="5449456"/>
            <a:ext cx="3485574" cy="0"/>
            <a:chOff x="2309091" y="5384801"/>
            <a:chExt cx="3485574" cy="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998CAD7-1E6B-4ECB-BB46-EB5606E626D8}"/>
                </a:ext>
              </a:extLst>
            </p:cNvPr>
            <p:cNvCxnSpPr>
              <a:cxnSpLocks/>
            </p:cNvCxnSpPr>
            <p:nvPr/>
          </p:nvCxnSpPr>
          <p:spPr>
            <a:xfrm>
              <a:off x="2309091" y="5384801"/>
              <a:ext cx="783936" cy="0"/>
            </a:xfrm>
            <a:prstGeom prst="straightConnector1">
              <a:avLst/>
            </a:prstGeom>
            <a:ln w="76200">
              <a:prstDash val="sysDot"/>
              <a:headEnd type="none" w="med" len="med"/>
              <a:tailEnd type="arrow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8808068-90D0-4F31-92F4-DEE3CBA3FDEF}"/>
                </a:ext>
              </a:extLst>
            </p:cNvPr>
            <p:cNvCxnSpPr>
              <a:cxnSpLocks/>
            </p:cNvCxnSpPr>
            <p:nvPr/>
          </p:nvCxnSpPr>
          <p:spPr>
            <a:xfrm>
              <a:off x="3209637" y="5384801"/>
              <a:ext cx="783936" cy="0"/>
            </a:xfrm>
            <a:prstGeom prst="straightConnector1">
              <a:avLst/>
            </a:prstGeom>
            <a:ln w="76200">
              <a:prstDash val="sysDot"/>
              <a:headEnd type="none" w="med" len="med"/>
              <a:tailEnd type="arrow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16A6B148-29DA-423C-ADD3-1842D2E01D9A}"/>
                </a:ext>
              </a:extLst>
            </p:cNvPr>
            <p:cNvCxnSpPr>
              <a:cxnSpLocks/>
            </p:cNvCxnSpPr>
            <p:nvPr/>
          </p:nvCxnSpPr>
          <p:spPr>
            <a:xfrm>
              <a:off x="4110183" y="5384801"/>
              <a:ext cx="783936" cy="0"/>
            </a:xfrm>
            <a:prstGeom prst="straightConnector1">
              <a:avLst/>
            </a:prstGeom>
            <a:ln w="76200">
              <a:prstDash val="sysDot"/>
              <a:headEnd type="none" w="med" len="med"/>
              <a:tailEnd type="arrow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D04909EA-E15C-4E1B-88AA-CB099F045B6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729" y="5384801"/>
              <a:ext cx="783936" cy="0"/>
            </a:xfrm>
            <a:prstGeom prst="straightConnector1">
              <a:avLst/>
            </a:prstGeom>
            <a:ln w="76200">
              <a:prstDash val="sysDot"/>
              <a:headEnd type="none" w="med" len="med"/>
              <a:tailEnd type="arrow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4379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CF366020-69C1-4488-9FCB-97BA9AB41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05446"/>
            <a:ext cx="3391477" cy="339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373F4-6726-45D0-9B5B-F7B8CD17DB06}"/>
              </a:ext>
            </a:extLst>
          </p:cNvPr>
          <p:cNvSpPr txBox="1"/>
          <p:nvPr/>
        </p:nvSpPr>
        <p:spPr>
          <a:xfrm>
            <a:off x="755649" y="5467927"/>
            <a:ext cx="33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D90332-9CDC-4D85-8F66-EED2DDC5C3AE}"/>
              </a:ext>
            </a:extLst>
          </p:cNvPr>
          <p:cNvSpPr/>
          <p:nvPr/>
        </p:nvSpPr>
        <p:spPr>
          <a:xfrm>
            <a:off x="4461164" y="1939186"/>
            <a:ext cx="7296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1.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Создаем необходимый интерфейс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IComicService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19E937-D261-4FFC-90FD-5AD48B48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35" y="2948710"/>
            <a:ext cx="6961681" cy="24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9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D5B79EB-DE73-4581-B240-27064E81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C544378-FF0E-48B9-BEB7-3912D71F24F2}"/>
              </a:ext>
            </a:extLst>
          </p:cNvPr>
          <p:cNvSpPr/>
          <p:nvPr/>
        </p:nvSpPr>
        <p:spPr>
          <a:xfrm>
            <a:off x="4267200" y="1939186"/>
            <a:ext cx="78502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2.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Создание реализации сервиса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ComicService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51240-0EB4-42A7-8DCE-4AAC5D28170E}"/>
              </a:ext>
            </a:extLst>
          </p:cNvPr>
          <p:cNvSpPr txBox="1"/>
          <p:nvPr/>
        </p:nvSpPr>
        <p:spPr>
          <a:xfrm>
            <a:off x="1681018" y="549413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6B154D0D-4AE8-4011-9B55-DEDF2AF5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8" y="2051627"/>
            <a:ext cx="3363770" cy="336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E4F85D7-3B9C-433A-84FA-434A6821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09" y="2972028"/>
            <a:ext cx="5962098" cy="27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1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7099686-38CD-4636-8C3F-38495CB9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4EBA93-8E91-49B0-9337-19FA2D3C7AFF}"/>
              </a:ext>
            </a:extLst>
          </p:cNvPr>
          <p:cNvSpPr/>
          <p:nvPr/>
        </p:nvSpPr>
        <p:spPr>
          <a:xfrm>
            <a:off x="4442691" y="1939186"/>
            <a:ext cx="7314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3.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Внедрение интерфейса и сервиса в контроллер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ComicsController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11BC-967A-407E-B465-AE560C334C39}"/>
              </a:ext>
            </a:extLst>
          </p:cNvPr>
          <p:cNvSpPr txBox="1"/>
          <p:nvPr/>
        </p:nvSpPr>
        <p:spPr>
          <a:xfrm>
            <a:off x="1727200" y="5467927"/>
            <a:ext cx="26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1095FCBE-8DFF-4454-8D66-8BDAB0FD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10351"/>
            <a:ext cx="3354532" cy="335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B8F783-0591-490E-A19B-1A7F264EB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89" y="2893293"/>
            <a:ext cx="5534797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49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4173104" y="2200796"/>
            <a:ext cx="7806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4.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Регистрация сервиса в DI-контейнере*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50917-2A5B-4A86-9EBC-F93F14317868}"/>
              </a:ext>
            </a:extLst>
          </p:cNvPr>
          <p:cNvSpPr txBox="1"/>
          <p:nvPr/>
        </p:nvSpPr>
        <p:spPr>
          <a:xfrm>
            <a:off x="1524000" y="5322960"/>
            <a:ext cx="255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C9BBDA3E-F5C2-4B68-AA5B-928D84D0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18891"/>
            <a:ext cx="3243695" cy="324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A851F0-3353-4A4B-9144-FC5E5803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04" y="2908087"/>
            <a:ext cx="7656825" cy="96322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55BD16-86E2-4EFA-84DE-E7AF2333004C}"/>
              </a:ext>
            </a:extLst>
          </p:cNvPr>
          <p:cNvSpPr/>
          <p:nvPr/>
        </p:nvSpPr>
        <p:spPr>
          <a:xfrm>
            <a:off x="4173104" y="4077762"/>
            <a:ext cx="765682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*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DI контейнер (</a:t>
            </a:r>
            <a:r>
              <a:rPr lang="ru-RU" dirty="0" err="1">
                <a:solidFill>
                  <a:schemeClr val="bg1"/>
                </a:solidFill>
                <a:latin typeface="Arial Black" panose="020B0A04020102020204" pitchFamily="34" charset="0"/>
              </a:rPr>
              <a:t>Dependency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rial Black" panose="020B0A04020102020204" pitchFamily="34" charset="0"/>
              </a:rPr>
              <a:t>Injection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контейнер)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— это программный компонент, который управляет зависимостями объектов в приложении. </a:t>
            </a:r>
          </a:p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В контексте внедрения зависимостей (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Dependency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Injection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, DI) контейнер отвечает за создание и управление жизненным циклом объектов и за предоставление их в другие объекты, которым эти зависимости нужны.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899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ready…</a:t>
            </a:r>
            <a:r>
              <a:rPr lang="en-US" sz="4000" dirty="0" err="1">
                <a:solidFill>
                  <a:srgbClr val="99FF66"/>
                </a:solidFill>
              </a:rPr>
              <a:t>stady</a:t>
            </a:r>
            <a:r>
              <a:rPr lang="en-US" sz="4000" dirty="0">
                <a:solidFill>
                  <a:srgbClr val="99FF66"/>
                </a:solidFill>
              </a:rPr>
              <a:t>…</a:t>
            </a:r>
            <a:r>
              <a:rPr lang="en-US" sz="4000" dirty="0" err="1">
                <a:solidFill>
                  <a:srgbClr val="99FF66"/>
                </a:solidFill>
              </a:rPr>
              <a:t>csharp</a:t>
            </a:r>
            <a:r>
              <a:rPr lang="en-US" sz="4000" dirty="0">
                <a:solidFill>
                  <a:srgbClr val="99FF66"/>
                </a:solidFill>
              </a:rPr>
              <a:t>!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50917-2A5B-4A86-9EBC-F93F14317868}"/>
              </a:ext>
            </a:extLst>
          </p:cNvPr>
          <p:cNvSpPr txBox="1"/>
          <p:nvPr/>
        </p:nvSpPr>
        <p:spPr>
          <a:xfrm>
            <a:off x="1524000" y="5322960"/>
            <a:ext cx="255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C9BBDA3E-F5C2-4B68-AA5B-928D84D0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18891"/>
            <a:ext cx="3243695" cy="324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A851F0-3353-4A4B-9144-FC5E5803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04" y="2018891"/>
            <a:ext cx="7656825" cy="96322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55BD16-86E2-4EFA-84DE-E7AF2333004C}"/>
              </a:ext>
            </a:extLst>
          </p:cNvPr>
          <p:cNvSpPr/>
          <p:nvPr/>
        </p:nvSpPr>
        <p:spPr>
          <a:xfrm>
            <a:off x="4173104" y="3070998"/>
            <a:ext cx="76568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Пример: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если объект класса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Controller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зависит от объекта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Service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, то DI контейнер создаст объект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Service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и передаст его в 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Controller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, избавляя вас от необходимости явно управлять созданием и передачей объектов.</a:t>
            </a:r>
          </a:p>
          <a:p>
            <a:endParaRPr lang="ru-RU" dirty="0">
              <a:solidFill>
                <a:schemeClr val="bg1"/>
              </a:solidFill>
              <a:latin typeface="Segoe UI Variable Display Semil" pitchFamily="2" charset="0"/>
            </a:endParaRPr>
          </a:p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Зачем?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Упрощается изменение и замена зависимостей (модульность).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Легче создавать заглушки (</a:t>
            </a:r>
            <a:r>
              <a:rPr lang="ru-RU" dirty="0" err="1">
                <a:solidFill>
                  <a:schemeClr val="bg1"/>
                </a:solidFill>
                <a:latin typeface="Segoe UI Variable Display Semil" pitchFamily="2" charset="0"/>
              </a:rPr>
              <a:t>моки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) для тестирования компонентов (тестирование).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Компоненты меньше зависят друг от друга и более независимы в реализации (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clean code –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чистый код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)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.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1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JSON WEB TOKEN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755650" y="1939186"/>
            <a:ext cx="11001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Настройка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JWT-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аутентификации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и установка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Microsoft.AspNetCore.Authentication.JwtBearer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, настраиваем </a:t>
            </a:r>
            <a:r>
              <a:rPr lang="en-US" sz="2800" dirty="0" err="1">
                <a:solidFill>
                  <a:schemeClr val="bg1"/>
                </a:solidFill>
                <a:latin typeface="Segoe UI Variable Display Semil" pitchFamily="2" charset="0"/>
              </a:rPr>
              <a:t>appsettings.json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63A85ED-C766-46A4-A963-F941B37A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28" y="3139929"/>
            <a:ext cx="6005929" cy="26115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1F8DF0-B1E1-4A90-9769-E6C55F803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29" y="5807622"/>
            <a:ext cx="1754908" cy="1271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5780C1-935E-4943-A2BF-90E2AAD43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3386991"/>
            <a:ext cx="5046091" cy="682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9E642-3090-40C6-94A0-9E955D867062}"/>
              </a:ext>
            </a:extLst>
          </p:cNvPr>
          <p:cNvSpPr txBox="1"/>
          <p:nvPr/>
        </p:nvSpPr>
        <p:spPr>
          <a:xfrm>
            <a:off x="755650" y="4331855"/>
            <a:ext cx="5046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Key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секретный ключ, для подписи и проверки 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JWT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-токенов;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Issuer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– издатель, идентификатор сервиса, кто сгенерировал его;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Audience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 – получатель, кому предназначался.</a:t>
            </a:r>
          </a:p>
        </p:txBody>
      </p:sp>
    </p:spTree>
    <p:extLst>
      <p:ext uri="{BB962C8B-B14F-4D97-AF65-F5344CB8AC3E}">
        <p14:creationId xmlns:p14="http://schemas.microsoft.com/office/powerpoint/2010/main" val="175683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sz="4800" dirty="0"/>
              <a:t>И? </a:t>
            </a:r>
            <a:r>
              <a:rPr lang="ru-RU" sz="4800" dirty="0">
                <a:solidFill>
                  <a:srgbClr val="99FF66"/>
                </a:solidFill>
              </a:rPr>
              <a:t>Зачем? </a:t>
            </a:r>
            <a:r>
              <a:rPr lang="ru-RU" dirty="0">
                <a:solidFill>
                  <a:srgbClr val="99FF66"/>
                </a:solidFill>
              </a:rPr>
              <a:t>ТЕХНОЛОГИЯ.</a:t>
            </a:r>
          </a:p>
        </p:txBody>
      </p:sp>
      <p:pic>
        <p:nvPicPr>
          <p:cNvPr id="40962" name="Picture 2" descr="Picture background">
            <a:extLst>
              <a:ext uri="{FF2B5EF4-FFF2-40B4-BE49-F238E27FC236}">
                <a16:creationId xmlns:a16="http://schemas.microsoft.com/office/drawing/2014/main" id="{FBB4ED9B-8262-4B1E-982B-C6D438416D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75" y="1825625"/>
            <a:ext cx="933705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565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JSON WEB TOKEN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4488873" y="1939186"/>
            <a:ext cx="72683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2.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Создание сервиса для работы с JWT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IJwtService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AE646-7BC3-4F91-B1A0-DC62B91F8445}"/>
              </a:ext>
            </a:extLst>
          </p:cNvPr>
          <p:cNvSpPr txBox="1"/>
          <p:nvPr/>
        </p:nvSpPr>
        <p:spPr>
          <a:xfrm>
            <a:off x="1790123" y="5639380"/>
            <a:ext cx="25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310AFE0F-3ADB-4142-B66F-5FD1F5FA8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8" y="1965205"/>
            <a:ext cx="3604322" cy="360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4A1F61-BAEE-4B4D-AD77-43A39834F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873" y="2999514"/>
            <a:ext cx="5883838" cy="30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4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JSON WEB TOKEN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4364505" y="2039504"/>
            <a:ext cx="72868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3.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Реализуем в сервисе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JwtService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все действия интерфейсов по работе с данными.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00906-4E16-4174-B405-2E0D11DE08EE}"/>
              </a:ext>
            </a:extLst>
          </p:cNvPr>
          <p:cNvSpPr txBox="1"/>
          <p:nvPr/>
        </p:nvSpPr>
        <p:spPr>
          <a:xfrm>
            <a:off x="1731818" y="556684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AB68A11A-34B8-43CC-B80F-A386E001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39504"/>
            <a:ext cx="3428423" cy="34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4C7F3D-997E-487B-B817-44D5C8BF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634" y="3092530"/>
            <a:ext cx="5629240" cy="28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8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EB5C9B6-EBEB-4DD4-BFBA-2D87CC43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: </a:t>
            </a:r>
            <a:r>
              <a:rPr lang="en-US" sz="4000" dirty="0">
                <a:solidFill>
                  <a:srgbClr val="99FF66"/>
                </a:solidFill>
              </a:rPr>
              <a:t>JSON WEB TOKEN</a:t>
            </a:r>
            <a:endParaRPr lang="ru-RU" strike="sngStrike" dirty="0">
              <a:solidFill>
                <a:srgbClr val="99FF66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A20540-86AB-41C9-B54E-D7C76994F6AD}"/>
              </a:ext>
            </a:extLst>
          </p:cNvPr>
          <p:cNvSpPr/>
          <p:nvPr/>
        </p:nvSpPr>
        <p:spPr>
          <a:xfrm>
            <a:off x="4581236" y="1939186"/>
            <a:ext cx="71760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</a:rPr>
              <a:t>Шаг 4. 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Реализовал логику авторизации на отдельном контроллере </a:t>
            </a:r>
            <a:r>
              <a:rPr lang="en-US" sz="2800" dirty="0" err="1">
                <a:solidFill>
                  <a:schemeClr val="bg1"/>
                </a:solidFill>
                <a:highlight>
                  <a:srgbClr val="000000"/>
                </a:highlight>
                <a:latin typeface="Segoe UI Variable Display Semil" pitchFamily="2" charset="0"/>
              </a:rPr>
              <a:t>AuthController</a:t>
            </a:r>
            <a:r>
              <a:rPr lang="ru-RU" sz="2800" dirty="0">
                <a:solidFill>
                  <a:schemeClr val="bg1"/>
                </a:solidFill>
                <a:latin typeface="Segoe UI Variable Display Semil" pitchFamily="2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  <a:endParaRPr lang="ru-RU" sz="2800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3698C-A5D7-4453-97C1-02D48843C600}"/>
              </a:ext>
            </a:extLst>
          </p:cNvPr>
          <p:cNvSpPr txBox="1"/>
          <p:nvPr/>
        </p:nvSpPr>
        <p:spPr>
          <a:xfrm>
            <a:off x="1560945" y="5446201"/>
            <a:ext cx="25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ru-RU" u="sng" dirty="0">
                <a:solidFill>
                  <a:srgbClr val="99FF66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B6AD6B3-08E5-4FA3-A377-FD15CC92B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2020046"/>
            <a:ext cx="3345295" cy="3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D49F61-08FF-4B81-BE01-B3D0E704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36" y="2893293"/>
            <a:ext cx="4461164" cy="30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44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755" y="2519218"/>
            <a:ext cx="4853967" cy="2751858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ru-RU" sz="3200" dirty="0">
                <a:latin typeface="Segoe UI Variable Display Semil" pitchFamily="2" charset="0"/>
              </a:rPr>
              <a:t>— мощный инструмент, который используется для работы с API на уровне интерфейсов прикладного программирования.</a:t>
            </a:r>
            <a:endParaRPr lang="ru-RU" sz="4800" dirty="0">
              <a:latin typeface="Segoe UI Variable Display Semil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Тестирование </a:t>
            </a:r>
            <a:r>
              <a:rPr lang="en-US" dirty="0"/>
              <a:t>REST</a:t>
            </a:r>
            <a:endParaRPr lang="ru-RU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8FE9C0B-A8D5-47F5-A591-294ACC6C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7" y="2476500"/>
            <a:ext cx="2794578" cy="279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08EF37-BBD6-4BC2-BC98-23C5C9FFC18A}"/>
              </a:ext>
            </a:extLst>
          </p:cNvPr>
          <p:cNvSpPr txBox="1"/>
          <p:nvPr/>
        </p:nvSpPr>
        <p:spPr>
          <a:xfrm>
            <a:off x="434109" y="543098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коллекцию </a:t>
            </a:r>
            <a:r>
              <a:rPr lang="en-US" dirty="0">
                <a:solidFill>
                  <a:srgbClr val="99FF66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endParaRPr lang="ru-RU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pic>
        <p:nvPicPr>
          <p:cNvPr id="28680" name="Picture 8" descr="Picture background">
            <a:extLst>
              <a:ext uri="{FF2B5EF4-FFF2-40B4-BE49-F238E27FC236}">
                <a16:creationId xmlns:a16="http://schemas.microsoft.com/office/drawing/2014/main" id="{338A27D9-5E07-4B18-A744-FA298CE4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31" y="2519218"/>
            <a:ext cx="2917824" cy="26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409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09" y="2032000"/>
            <a:ext cx="10830213" cy="3239076"/>
          </a:xfrm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ru-RU" sz="3200" dirty="0">
                <a:latin typeface="Arial Black" panose="020B0A04020102020204" pitchFamily="34" charset="0"/>
              </a:rPr>
              <a:t>Что можно тестировать?</a:t>
            </a:r>
          </a:p>
          <a:p>
            <a:pPr marL="457200" lvl="1" indent="-457200"/>
            <a:r>
              <a:rPr lang="ru-RU" sz="2800" dirty="0">
                <a:latin typeface="Segoe UI Variable Display Semil" pitchFamily="2" charset="0"/>
              </a:rPr>
              <a:t>Тестируй не только успешные запросы (200 OK), но и ошибки (400, 401, 404 и т.д.).</a:t>
            </a:r>
          </a:p>
          <a:p>
            <a:pPr marL="457200" lvl="1" indent="-457200"/>
            <a:r>
              <a:rPr lang="ru-RU" sz="2800" dirty="0">
                <a:latin typeface="Segoe UI Variable Display Semil" pitchFamily="2" charset="0"/>
              </a:rPr>
              <a:t>Проверка времени выполнения</a:t>
            </a:r>
          </a:p>
          <a:p>
            <a:pPr marL="457200" lvl="1" indent="-457200"/>
            <a:r>
              <a:rPr lang="ru-RU" sz="2800" dirty="0">
                <a:latin typeface="Segoe UI Variable Display Semil" pitchFamily="2" charset="0"/>
              </a:rPr>
              <a:t>Проверка структуры данных, все ключевые поля присутствуют и имеют правильный тип</a:t>
            </a:r>
          </a:p>
          <a:p>
            <a:pPr marL="457200" lvl="1" indent="-457200"/>
            <a:r>
              <a:rPr lang="ru-RU" sz="2800" b="1" dirty="0">
                <a:latin typeface="Segoe UI Variable Display Semil" pitchFamily="2" charset="0"/>
              </a:rPr>
              <a:t>Обработка динамических данных</a:t>
            </a:r>
            <a:r>
              <a:rPr lang="ru-RU" sz="2800" dirty="0">
                <a:latin typeface="Segoe UI Variable Display Semil" pitchFamily="2" charset="0"/>
              </a:rPr>
              <a:t>, которые могут изменяться, используй динамическую обработку и проверки.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Тестирование </a:t>
            </a:r>
            <a:r>
              <a:rPr lang="en-US" dirty="0"/>
              <a:t>REST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011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&gt; 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Спецификация </a:t>
            </a: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OpenAPI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3200" dirty="0">
                <a:latin typeface="Segoe UI Variable Display Semil" pitchFamily="2" charset="0"/>
              </a:rPr>
              <a:t>определяет стандарт независимого от языка описания API, который</a:t>
            </a:r>
            <a:r>
              <a:rPr lang="ru-RU" sz="32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3600" dirty="0">
                <a:solidFill>
                  <a:srgbClr val="99FF66"/>
                </a:solidFill>
                <a:latin typeface="Arial Black" panose="020B0A04020102020204" pitchFamily="34" charset="0"/>
              </a:rPr>
              <a:t>позволяет людям и машинам понимать возможности службы без</a:t>
            </a:r>
            <a:r>
              <a:rPr lang="en-US" sz="3600" dirty="0">
                <a:solidFill>
                  <a:srgbClr val="99FF66"/>
                </a:solidFill>
                <a:latin typeface="Arial Black" panose="020B0A04020102020204" pitchFamily="34" charset="0"/>
              </a:rPr>
              <a:t> </a:t>
            </a:r>
            <a:r>
              <a:rPr lang="ru-RU" sz="3600" dirty="0">
                <a:solidFill>
                  <a:srgbClr val="99FF66"/>
                </a:solidFill>
                <a:latin typeface="Arial Black" panose="020B0A04020102020204" pitchFamily="34" charset="0"/>
              </a:rPr>
              <a:t>доступа к исходному коду</a:t>
            </a:r>
            <a:r>
              <a:rPr lang="ru-RU" sz="3200" dirty="0">
                <a:latin typeface="Segoe UI Variable Display Semil" pitchFamily="2" charset="0"/>
              </a:rPr>
              <a:t>,</a:t>
            </a:r>
            <a:r>
              <a:rPr lang="ru-RU" sz="3200" dirty="0">
                <a:latin typeface="Arial Black" panose="020B0A04020102020204" pitchFamily="34" charset="0"/>
              </a:rPr>
              <a:t> </a:t>
            </a:r>
            <a:r>
              <a:rPr lang="ru-RU" sz="3200" dirty="0">
                <a:latin typeface="Segoe UI Variable Display Semil" pitchFamily="2" charset="0"/>
              </a:rPr>
              <a:t>документации или путем перехвата сетевого</a:t>
            </a:r>
            <a:r>
              <a:rPr lang="en-US" sz="3200" dirty="0">
                <a:latin typeface="Segoe UI Variable Display Semil" pitchFamily="2" charset="0"/>
              </a:rPr>
              <a:t> </a:t>
            </a:r>
            <a:r>
              <a:rPr lang="ru-RU" sz="3200" dirty="0">
                <a:latin typeface="Segoe UI Variable Display Semil" pitchFamily="2" charset="0"/>
              </a:rPr>
              <a:t>траффика.</a:t>
            </a:r>
            <a:endParaRPr lang="ru-RU" sz="4400" dirty="0">
              <a:latin typeface="Segoe UI Variable Display Semil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>
                <a:solidFill>
                  <a:srgbClr val="99FF66"/>
                </a:solidFill>
              </a:rPr>
              <a:t>#</a:t>
            </a:r>
            <a:r>
              <a:rPr lang="en-US" dirty="0"/>
              <a:t>OPENAPI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891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4400" dirty="0" err="1">
                <a:solidFill>
                  <a:srgbClr val="99FF66"/>
                </a:solidFill>
                <a:latin typeface="Arial Black" panose="020B0A04020102020204" pitchFamily="34" charset="0"/>
              </a:rPr>
              <a:t>OpenAPI</a:t>
            </a: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 — это описание методов API, для которых описываются:</a:t>
            </a:r>
            <a:endParaRPr lang="en-US" sz="4400" dirty="0">
              <a:solidFill>
                <a:srgbClr val="99FF66"/>
              </a:solidFill>
              <a:latin typeface="Arial Black" panose="020B0A04020102020204" pitchFamily="34" charset="0"/>
            </a:endParaRPr>
          </a:p>
          <a:p>
            <a:r>
              <a:rPr lang="en-US" sz="2600" dirty="0">
                <a:latin typeface="Arial Black" panose="020B0A04020102020204" pitchFamily="34" charset="0"/>
              </a:rPr>
              <a:t>query-</a:t>
            </a:r>
            <a:r>
              <a:rPr lang="ru-RU" sz="2600" dirty="0">
                <a:latin typeface="Arial Black" panose="020B0A04020102020204" pitchFamily="34" charset="0"/>
              </a:rPr>
              <a:t>параметры;</a:t>
            </a:r>
            <a:endParaRPr lang="en-US" sz="2600" dirty="0">
              <a:latin typeface="Arial Black" panose="020B0A04020102020204" pitchFamily="34" charset="0"/>
            </a:endParaRPr>
          </a:p>
          <a:p>
            <a:r>
              <a:rPr lang="ru-RU" sz="2600" dirty="0">
                <a:latin typeface="Arial Black" panose="020B0A04020102020204" pitchFamily="34" charset="0"/>
              </a:rPr>
              <a:t>заголовки и авторизация;</a:t>
            </a:r>
            <a:endParaRPr lang="en-US" sz="2600" dirty="0">
              <a:latin typeface="Arial Black" panose="020B0A04020102020204" pitchFamily="34" charset="0"/>
            </a:endParaRPr>
          </a:p>
          <a:p>
            <a:r>
              <a:rPr lang="ru-RU" sz="2600" dirty="0">
                <a:latin typeface="Arial Black" panose="020B0A04020102020204" pitchFamily="34" charset="0"/>
              </a:rPr>
              <a:t>схема входных и выходных сообщений;</a:t>
            </a:r>
          </a:p>
          <a:p>
            <a:r>
              <a:rPr lang="ru-RU" sz="2600" dirty="0">
                <a:latin typeface="Arial Black" panose="020B0A04020102020204" pitchFamily="34" charset="0"/>
              </a:rPr>
              <a:t>и т.п.</a:t>
            </a:r>
          </a:p>
          <a:p>
            <a:pPr marL="0" indent="0">
              <a:buNone/>
            </a:pPr>
            <a:endParaRPr lang="ru-RU" sz="4400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>
                <a:solidFill>
                  <a:srgbClr val="99FF66"/>
                </a:solidFill>
              </a:rPr>
              <a:t>#</a:t>
            </a:r>
            <a:r>
              <a:rPr lang="en-US" dirty="0"/>
              <a:t>OPENAPI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136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74" y="1911385"/>
            <a:ext cx="4597689" cy="397218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"</a:t>
            </a:r>
            <a:r>
              <a:rPr lang="en-US" sz="1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openapi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": "3.0.0",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"info":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"title":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День открытых дверей ИПТИП",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version": "3.2.7",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"description": "API 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для интернет-магазина комиксов"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},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servers": [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"</a:t>
            </a:r>
            <a:r>
              <a:rPr lang="en-US" sz="1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url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": "https://opendoor.easy4.team/public",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"description":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Основной сервер"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],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paths":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"/comics":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"get":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"summary":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Получить все комиксы",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description":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Показать все комиксы",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"</a:t>
            </a: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responses":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  "200":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    "description": "</a:t>
            </a:r>
            <a:r>
              <a:rPr lang="ru-RU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Список комиксов",</a:t>
            </a:r>
            <a:endParaRPr 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90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…</a:t>
            </a:r>
            <a:endParaRPr lang="ru-RU" sz="1900" dirty="0">
              <a:solidFill>
                <a:srgbClr val="99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en-US" dirty="0">
                <a:solidFill>
                  <a:srgbClr val="99FF66"/>
                </a:solidFill>
              </a:rPr>
              <a:t>#</a:t>
            </a:r>
            <a:r>
              <a:rPr lang="en-US" dirty="0"/>
              <a:t>OPENAPI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4070C0-3F9B-4424-9917-FB1A5CA0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6" y="1911384"/>
            <a:ext cx="6409556" cy="397218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9C04D5D-09AD-483C-8140-36CED92131A7}"/>
              </a:ext>
            </a:extLst>
          </p:cNvPr>
          <p:cNvSpPr txBox="1">
            <a:spLocks/>
          </p:cNvSpPr>
          <p:nvPr/>
        </p:nvSpPr>
        <p:spPr>
          <a:xfrm>
            <a:off x="8307906" y="2355087"/>
            <a:ext cx="3512619" cy="6754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99FF66"/>
                </a:solidFill>
                <a:latin typeface="Arial Black" panose="020B0A04020102020204" pitchFamily="34" charset="0"/>
              </a:rPr>
              <a:t>SWAGGER</a:t>
            </a:r>
            <a:endParaRPr lang="ru-RU" sz="4400" dirty="0">
              <a:solidFill>
                <a:srgbClr val="99FF6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92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Монолит или </a:t>
            </a:r>
            <a:r>
              <a:rPr lang="ru-RU" dirty="0" err="1"/>
              <a:t>микросервисы</a:t>
            </a:r>
            <a:r>
              <a:rPr lang="ru-RU" dirty="0"/>
              <a:t>?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1C4DBB9-3EFC-42FB-BD84-3DB06F79E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650" y="2896799"/>
            <a:ext cx="4231986" cy="21113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78701D-05BC-4EA1-A975-7FE09D96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97" y="2896799"/>
            <a:ext cx="5278253" cy="21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9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872932" cy="428625"/>
          </a:xfrm>
        </p:spPr>
        <p:txBody>
          <a:bodyPr/>
          <a:lstStyle/>
          <a:p>
            <a:r>
              <a:rPr lang="ru-RU" dirty="0" err="1"/>
              <a:t>Микросервисы</a:t>
            </a:r>
            <a:r>
              <a:rPr lang="ru-RU" dirty="0"/>
              <a:t>. </a:t>
            </a:r>
            <a:r>
              <a:rPr lang="ru-RU" sz="4800" dirty="0">
                <a:solidFill>
                  <a:srgbClr val="99FF66"/>
                </a:solidFill>
              </a:rPr>
              <a:t>Просто и понятно?</a:t>
            </a:r>
            <a:endParaRPr lang="ru-RU" dirty="0">
              <a:solidFill>
                <a:srgbClr val="99FF66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85D098-911A-4D30-A5E0-34A576340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270" y="1797916"/>
            <a:ext cx="4873895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6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500"/>
            <a:ext cx="10433050" cy="33432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b="1" dirty="0">
                <a:latin typeface="Arial Black" panose="020B0A04020102020204" pitchFamily="34" charset="0"/>
              </a:rPr>
              <a:t>В терминологии REST </a:t>
            </a:r>
            <a:r>
              <a:rPr lang="en-US" sz="3200" b="1" dirty="0">
                <a:latin typeface="Arial Black" panose="020B0A04020102020204" pitchFamily="34" charset="0"/>
              </a:rPr>
              <a:t>API</a:t>
            </a:r>
            <a:r>
              <a:rPr lang="ru-RU" sz="3200" b="1" dirty="0">
                <a:latin typeface="Arial Black" panose="020B0A04020102020204" pitchFamily="34" charset="0"/>
              </a:rPr>
              <a:t> ресурс – это</a:t>
            </a:r>
            <a:r>
              <a:rPr lang="en-US" sz="3200" b="1" dirty="0">
                <a:latin typeface="Arial Black" panose="020B0A04020102020204" pitchFamily="34" charset="0"/>
              </a:rPr>
              <a:t>:</a:t>
            </a:r>
            <a:r>
              <a:rPr lang="ru-RU" sz="3200" b="1" dirty="0">
                <a:latin typeface="Arial Black" panose="020B0A04020102020204" pitchFamily="34" charset="0"/>
              </a:rPr>
              <a:t> </a:t>
            </a:r>
            <a:endParaRPr lang="en-US" sz="3200" b="1" dirty="0">
              <a:latin typeface="Arial Black" panose="020B0A040201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99FF66"/>
                </a:solidFill>
                <a:latin typeface="Arial Black" panose="020B0A04020102020204" pitchFamily="34" charset="0"/>
              </a:rPr>
              <a:t>1. </a:t>
            </a:r>
            <a:r>
              <a:rPr lang="ru-RU" sz="2800" dirty="0">
                <a:latin typeface="Segoe UI Variable Display Semil" pitchFamily="2" charset="0"/>
              </a:rPr>
              <a:t>Информация, которую различные приложения предоставляют своим клиентам;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ru-RU" sz="2800" dirty="0">
                <a:solidFill>
                  <a:srgbClr val="99FF66"/>
                </a:solidFill>
                <a:latin typeface="Arial Black" panose="020B0A04020102020204" pitchFamily="34" charset="0"/>
              </a:rPr>
              <a:t>2. </a:t>
            </a:r>
            <a:r>
              <a:rPr lang="ru-RU" sz="2800" dirty="0">
                <a:latin typeface="Segoe UI Variable Display Semil" pitchFamily="2" charset="0"/>
              </a:rPr>
              <a:t>Он должен иметь постоянный уникальный идентификатор;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ru-RU" sz="2800" dirty="0">
                <a:solidFill>
                  <a:srgbClr val="99FF66"/>
                </a:solidFill>
                <a:latin typeface="Arial Black" panose="020B0A04020102020204" pitchFamily="34" charset="0"/>
              </a:rPr>
              <a:t>3. </a:t>
            </a:r>
            <a:r>
              <a:rPr lang="ru-RU" sz="2800" dirty="0">
                <a:latin typeface="Segoe UI Variable Display Semil" pitchFamily="2" charset="0"/>
              </a:rPr>
              <a:t>Клиент управляет ресурсами, направляя серверу данные в виде JSON, содержащие представление;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ru-RU" sz="2800" dirty="0">
                <a:solidFill>
                  <a:srgbClr val="99FF66"/>
                </a:solidFill>
                <a:latin typeface="Arial Black" panose="020B0A04020102020204" pitchFamily="34" charset="0"/>
              </a:rPr>
              <a:t>4. </a:t>
            </a:r>
            <a:r>
              <a:rPr lang="ru-RU" sz="2800" dirty="0">
                <a:latin typeface="Segoe UI Variable Display Semil" pitchFamily="2" charset="0"/>
              </a:rPr>
              <a:t>Использует методы (глаголы): добавить, удалить или изменить. 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ЧТО ТАКОЕ ПРЕДСТАВЛЕНИЕ? </a:t>
            </a:r>
          </a:p>
        </p:txBody>
      </p:sp>
    </p:spTree>
    <p:extLst>
      <p:ext uri="{BB962C8B-B14F-4D97-AF65-F5344CB8AC3E}">
        <p14:creationId xmlns:p14="http://schemas.microsoft.com/office/powerpoint/2010/main" val="24178681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8018895" cy="428625"/>
          </a:xfrm>
        </p:spPr>
        <p:txBody>
          <a:bodyPr/>
          <a:lstStyle/>
          <a:p>
            <a:r>
              <a:rPr lang="ru-RU" dirty="0" err="1"/>
              <a:t>Микросервисы</a:t>
            </a:r>
            <a:r>
              <a:rPr lang="ru-RU" dirty="0"/>
              <a:t>. </a:t>
            </a:r>
            <a:r>
              <a:rPr lang="ru-RU" sz="4800" dirty="0">
                <a:solidFill>
                  <a:srgbClr val="99FF66"/>
                </a:solidFill>
              </a:rPr>
              <a:t>При простое.</a:t>
            </a:r>
            <a:endParaRPr lang="ru-RU" dirty="0">
              <a:solidFill>
                <a:srgbClr val="99FF66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DF53F9A-ED09-49D7-B275-388C8BFC9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1339" y="1705552"/>
            <a:ext cx="4737904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841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6023841" cy="428625"/>
          </a:xfrm>
        </p:spPr>
        <p:txBody>
          <a:bodyPr/>
          <a:lstStyle/>
          <a:p>
            <a:r>
              <a:rPr lang="ru-RU" dirty="0"/>
              <a:t>Монолит. </a:t>
            </a:r>
            <a:r>
              <a:rPr lang="ru-RU" sz="4800" dirty="0">
                <a:solidFill>
                  <a:srgbClr val="99FF66"/>
                </a:solidFill>
              </a:rPr>
              <a:t>При простое.</a:t>
            </a:r>
            <a:endParaRPr lang="ru-RU" dirty="0">
              <a:solidFill>
                <a:srgbClr val="99FF66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79AB66-7759-4F70-A5E3-B13F33F97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311" y="3174900"/>
            <a:ext cx="7011378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27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8018895" cy="428625"/>
          </a:xfrm>
        </p:spPr>
        <p:txBody>
          <a:bodyPr/>
          <a:lstStyle/>
          <a:p>
            <a:r>
              <a:rPr lang="ru-RU" dirty="0" err="1"/>
              <a:t>Микросервисы</a:t>
            </a:r>
            <a:r>
              <a:rPr lang="ru-RU" dirty="0"/>
              <a:t>. </a:t>
            </a:r>
            <a:r>
              <a:rPr lang="ru-RU" sz="4800" dirty="0">
                <a:solidFill>
                  <a:srgbClr val="99FF66"/>
                </a:solidFill>
              </a:rPr>
              <a:t>При нагрузке.</a:t>
            </a:r>
            <a:endParaRPr lang="ru-RU" dirty="0">
              <a:solidFill>
                <a:srgbClr val="99FF66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76AEC2A-C761-4F4C-8F9F-8D581197E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2196" y="1825625"/>
            <a:ext cx="4788844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18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6023841" cy="428625"/>
          </a:xfrm>
        </p:spPr>
        <p:txBody>
          <a:bodyPr/>
          <a:lstStyle/>
          <a:p>
            <a:r>
              <a:rPr lang="ru-RU" dirty="0"/>
              <a:t>Монолит. </a:t>
            </a:r>
            <a:r>
              <a:rPr lang="ru-RU" sz="4800" dirty="0">
                <a:solidFill>
                  <a:srgbClr val="99FF66"/>
                </a:solidFill>
              </a:rPr>
              <a:t>При нагрузке.</a:t>
            </a:r>
            <a:endParaRPr lang="ru-RU" dirty="0">
              <a:solidFill>
                <a:srgbClr val="99FF66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E47A4-A55F-40B9-8D12-2C4FD48F5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178" y="3041531"/>
            <a:ext cx="801164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6023841" cy="428625"/>
          </a:xfrm>
        </p:spPr>
        <p:txBody>
          <a:bodyPr/>
          <a:lstStyle/>
          <a:p>
            <a:r>
              <a:rPr lang="ru-RU" dirty="0"/>
              <a:t>Монолит. </a:t>
            </a:r>
            <a:r>
              <a:rPr lang="ru-RU" sz="4800" dirty="0">
                <a:solidFill>
                  <a:srgbClr val="99FF66"/>
                </a:solidFill>
              </a:rPr>
              <a:t>При нагрузке.</a:t>
            </a:r>
            <a:endParaRPr lang="ru-RU" dirty="0">
              <a:solidFill>
                <a:srgbClr val="99FF66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E47A4-A55F-40B9-8D12-2C4FD48F5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178" y="3041531"/>
            <a:ext cx="801164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339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0C4EB-B0A7-41AC-AEDB-8559C91B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А как добиться </a:t>
            </a:r>
            <a:r>
              <a:rPr lang="ru-RU" sz="8000" dirty="0">
                <a:solidFill>
                  <a:srgbClr val="99FF66"/>
                </a:solidFill>
              </a:rPr>
              <a:t>результата</a:t>
            </a:r>
            <a:r>
              <a:rPr lang="ru-RU" dirty="0"/>
              <a:t>???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19D3901-B591-4A91-B6A6-835C32BC1B5C}"/>
              </a:ext>
            </a:extLst>
          </p:cNvPr>
          <p:cNvGrpSpPr/>
          <p:nvPr/>
        </p:nvGrpSpPr>
        <p:grpSpPr>
          <a:xfrm>
            <a:off x="452582" y="2819059"/>
            <a:ext cx="11286836" cy="1131170"/>
            <a:chOff x="452582" y="2348000"/>
            <a:chExt cx="11286836" cy="113117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ABC9DAC-CD48-49BE-B43B-3581F935F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2" y="2436834"/>
              <a:ext cx="11286836" cy="104233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5BC974-A598-403E-B0CD-48D03B243FE9}"/>
                </a:ext>
              </a:extLst>
            </p:cNvPr>
            <p:cNvSpPr txBox="1"/>
            <p:nvPr/>
          </p:nvSpPr>
          <p:spPr>
            <a:xfrm>
              <a:off x="2447632" y="2369240"/>
              <a:ext cx="960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>
                      <a:lumMod val="75000"/>
                    </a:schemeClr>
                  </a:solidFill>
                  <a:latin typeface="Segoe UI Variable Display Semil" pitchFamily="2" charset="0"/>
                </a:rPr>
                <a:t>ОЗУ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62F5C8-8756-4F64-8231-7215E195F174}"/>
                </a:ext>
              </a:extLst>
            </p:cNvPr>
            <p:cNvSpPr txBox="1"/>
            <p:nvPr/>
          </p:nvSpPr>
          <p:spPr>
            <a:xfrm>
              <a:off x="4709387" y="2369362"/>
              <a:ext cx="960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>
                      <a:lumMod val="75000"/>
                    </a:schemeClr>
                  </a:solidFill>
                  <a:latin typeface="Segoe UI Variable Display Semil" pitchFamily="2" charset="0"/>
                </a:rPr>
                <a:t>ЦПУ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7595CD-D309-4DB7-B60C-ED21C87260BF}"/>
                </a:ext>
              </a:extLst>
            </p:cNvPr>
            <p:cNvSpPr txBox="1"/>
            <p:nvPr/>
          </p:nvSpPr>
          <p:spPr>
            <a:xfrm>
              <a:off x="7049649" y="2348000"/>
              <a:ext cx="1965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>
                      <a:lumMod val="75000"/>
                    </a:schemeClr>
                  </a:solidFill>
                  <a:latin typeface="Segoe UI Variable Display Semil" pitchFamily="2" charset="0"/>
                </a:rPr>
                <a:t>Прирост юзеров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92A692-BF96-47F8-B464-7FD08E82EA6C}"/>
                </a:ext>
              </a:extLst>
            </p:cNvPr>
            <p:cNvSpPr txBox="1"/>
            <p:nvPr/>
          </p:nvSpPr>
          <p:spPr>
            <a:xfrm>
              <a:off x="3125988" y="2992523"/>
              <a:ext cx="2877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>
                      <a:lumMod val="75000"/>
                    </a:schemeClr>
                  </a:solidFill>
                  <a:latin typeface="Segoe UI Variable Display Semil" pitchFamily="2" charset="0"/>
                </a:rPr>
                <a:t>Дни для оптимизации</a:t>
              </a: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60BF2A-1BCC-4F47-A1E0-EA7D43C6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44" y="4226070"/>
            <a:ext cx="2162603" cy="8185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E2FBB-198A-4F64-879A-2444305966E3}"/>
              </a:ext>
            </a:extLst>
          </p:cNvPr>
          <p:cNvSpPr txBox="1"/>
          <p:nvPr/>
        </p:nvSpPr>
        <p:spPr>
          <a:xfrm>
            <a:off x="360218" y="2484582"/>
            <a:ext cx="65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Формула расчета эффективности 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(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с целью) применения 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SOLID:</a:t>
            </a:r>
            <a:endParaRPr lang="ru-RU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7E872-B920-4F75-BF00-70208F294D53}"/>
              </a:ext>
            </a:extLst>
          </p:cNvPr>
          <p:cNvSpPr txBox="1"/>
          <p:nvPr/>
        </p:nvSpPr>
        <p:spPr>
          <a:xfrm>
            <a:off x="10002982" y="3648369"/>
            <a:ext cx="158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UI Variable Display Semil" pitchFamily="2" charset="0"/>
              </a:rPr>
              <a:t>Формула Эрланга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43707-73A8-466C-ABE8-40D1FE7CFA4B}"/>
              </a:ext>
            </a:extLst>
          </p:cNvPr>
          <p:cNvSpPr txBox="1"/>
          <p:nvPr/>
        </p:nvSpPr>
        <p:spPr>
          <a:xfrm>
            <a:off x="2782762" y="4090540"/>
            <a:ext cx="466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Segoe UI Variable Display Semil" pitchFamily="2" charset="0"/>
              </a:rPr>
              <a:t>- рассчитывает </a:t>
            </a:r>
            <a:r>
              <a:rPr lang="ru-RU" sz="1400" dirty="0">
                <a:solidFill>
                  <a:srgbClr val="99FF66"/>
                </a:solidFill>
                <a:latin typeface="Segoe UI Variable Display Semil" pitchFamily="2" charset="0"/>
              </a:rPr>
              <a:t>вероятность отказа </a:t>
            </a:r>
            <a:r>
              <a:rPr lang="ru-RU" sz="1400" dirty="0">
                <a:solidFill>
                  <a:schemeClr val="bg1"/>
                </a:solidFill>
                <a:latin typeface="Segoe UI Variable Display Semil" pitchFamily="2" charset="0"/>
              </a:rPr>
              <a:t>в обслуживании. Это доля запросов, которые система </a:t>
            </a:r>
            <a:r>
              <a:rPr lang="ru-RU" sz="1400" dirty="0">
                <a:solidFill>
                  <a:srgbClr val="99FF66"/>
                </a:solidFill>
                <a:latin typeface="Segoe UI Variable Display Semil" pitchFamily="2" charset="0"/>
              </a:rPr>
              <a:t>не сможет обслужить из-за нехватки ресурсов </a:t>
            </a:r>
            <a:r>
              <a:rPr lang="ru-RU" sz="1400" dirty="0">
                <a:solidFill>
                  <a:schemeClr val="bg1"/>
                </a:solidFill>
                <a:latin typeface="Segoe UI Variable Display Semil" pitchFamily="2" charset="0"/>
              </a:rPr>
              <a:t>(например, недостаточного количества потоков или серверов).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8506E1DE-012A-495F-89BF-8A45C0255387}"/>
              </a:ext>
            </a:extLst>
          </p:cNvPr>
          <p:cNvGrpSpPr/>
          <p:nvPr/>
        </p:nvGrpSpPr>
        <p:grpSpPr>
          <a:xfrm>
            <a:off x="7544580" y="4122399"/>
            <a:ext cx="4047056" cy="1899713"/>
            <a:chOff x="7544580" y="4187051"/>
            <a:chExt cx="4047056" cy="189971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0403FD9A-0289-4A49-B915-88E2A0EA0C6F}"/>
                </a:ext>
              </a:extLst>
            </p:cNvPr>
            <p:cNvSpPr/>
            <p:nvPr/>
          </p:nvSpPr>
          <p:spPr>
            <a:xfrm>
              <a:off x="7544580" y="4187051"/>
              <a:ext cx="4047056" cy="18997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F380C35F-A4B1-4A71-8967-AF7833B6D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792" y="4611951"/>
              <a:ext cx="1838564" cy="383778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0457F46-6E06-42DC-B8C4-B6602054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0792" y="5060067"/>
              <a:ext cx="2472796" cy="38544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FF69206-9D36-4514-8D9A-36021DAFB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588" y="5091992"/>
              <a:ext cx="958047" cy="297957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07CF013E-79F9-4B91-B415-14D4E4CB6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0792" y="5489431"/>
              <a:ext cx="1838564" cy="501125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4E124A76-D3D9-452E-8ADA-9547D8865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0792" y="4272565"/>
              <a:ext cx="1343899" cy="312259"/>
            </a:xfrm>
            <a:prstGeom prst="rect">
              <a:avLst/>
            </a:prstGeom>
          </p:spPr>
        </p:pic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77B0F5E-9FA0-4B67-A03A-7969E63B7320}"/>
              </a:ext>
            </a:extLst>
          </p:cNvPr>
          <p:cNvSpPr/>
          <p:nvPr/>
        </p:nvSpPr>
        <p:spPr>
          <a:xfrm>
            <a:off x="3130614" y="5254952"/>
            <a:ext cx="42461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Segoe UI Variable Display Semil" pitchFamily="2" charset="0"/>
              </a:rPr>
              <a:t>- влияние улучшений </a:t>
            </a:r>
            <a:r>
              <a:rPr lang="ru-RU" sz="1400" dirty="0">
                <a:solidFill>
                  <a:srgbClr val="99FF66"/>
                </a:solidFill>
                <a:latin typeface="Segoe UI Variable Display Semil" pitchFamily="2" charset="0"/>
              </a:rPr>
              <a:t>(прирост)</a:t>
            </a:r>
            <a:r>
              <a:rPr lang="ru-RU" sz="1400" dirty="0">
                <a:solidFill>
                  <a:schemeClr val="bg1"/>
                </a:solidFill>
                <a:latin typeface="Segoe UI Variable Display Semil" pitchFamily="2" charset="0"/>
              </a:rPr>
              <a:t> на способность системы обрабатывать большее количество пользователей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DA701A6-39A6-4A1D-BDF2-FFB9FE187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872" y="5419608"/>
            <a:ext cx="2561530" cy="4269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57F7C64-4F33-4245-B5DE-9E92EA0846AF}"/>
              </a:ext>
            </a:extLst>
          </p:cNvPr>
          <p:cNvSpPr/>
          <p:nvPr/>
        </p:nvSpPr>
        <p:spPr>
          <a:xfrm>
            <a:off x="8275782" y="1200727"/>
            <a:ext cx="3731491" cy="14674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989FF6-4941-4C60-8042-85B578D8074A}"/>
              </a:ext>
            </a:extLst>
          </p:cNvPr>
          <p:cNvSpPr txBox="1"/>
          <p:nvPr/>
        </p:nvSpPr>
        <p:spPr>
          <a:xfrm>
            <a:off x="8451273" y="1284253"/>
            <a:ext cx="3823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Arial Black" panose="020B0A04020102020204" pitchFamily="34" charset="0"/>
              </a:rPr>
              <a:t>Константы для идеальной работы: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Segoe UI Variable Display Semil" pitchFamily="2" charset="0"/>
              </a:rPr>
              <a:t>Мощность сервера (ЦПУ и ОЗУ);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Segoe UI Variable Display Semil" pitchFamily="2" charset="0"/>
              </a:rPr>
              <a:t>Пропускная способность сети;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Segoe UI Variable Display Semil" pitchFamily="2" charset="0"/>
              </a:rPr>
              <a:t>Количество доступных серверов или </a:t>
            </a:r>
            <a:r>
              <a:rPr lang="ru-RU" sz="1200" dirty="0" err="1">
                <a:solidFill>
                  <a:schemeClr val="bg1"/>
                </a:solidFill>
                <a:latin typeface="Segoe UI Variable Display Semil" pitchFamily="2" charset="0"/>
              </a:rPr>
              <a:t>микросервисов</a:t>
            </a:r>
            <a:r>
              <a:rPr lang="ru-RU" sz="1200" dirty="0">
                <a:solidFill>
                  <a:schemeClr val="bg1"/>
                </a:solidFill>
                <a:latin typeface="Segoe UI Variable Display Semil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Segoe UI Variable Display Semil" pitchFamily="2" charset="0"/>
              </a:rPr>
              <a:t>Количество подключений;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Segoe UI Variable Display Semil" pitchFamily="2" charset="0"/>
              </a:rPr>
              <a:t>Время отклика;</a:t>
            </a:r>
          </a:p>
        </p:txBody>
      </p:sp>
    </p:spTree>
    <p:extLst>
      <p:ext uri="{BB962C8B-B14F-4D97-AF65-F5344CB8AC3E}">
        <p14:creationId xmlns:p14="http://schemas.microsoft.com/office/powerpoint/2010/main" val="25802947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C3A88CE-7E59-4B77-868B-9A468B92433C}"/>
              </a:ext>
            </a:extLst>
          </p:cNvPr>
          <p:cNvSpPr/>
          <p:nvPr/>
        </p:nvSpPr>
        <p:spPr>
          <a:xfrm>
            <a:off x="374071" y="2853914"/>
            <a:ext cx="11457710" cy="1155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Variable Display Semil" pitchFamily="2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CB01B1DB-7D60-42BE-9397-D43AFA63C404}"/>
              </a:ext>
            </a:extLst>
          </p:cNvPr>
          <p:cNvGrpSpPr/>
          <p:nvPr/>
        </p:nvGrpSpPr>
        <p:grpSpPr>
          <a:xfrm>
            <a:off x="374071" y="4110840"/>
            <a:ext cx="4047056" cy="1899713"/>
            <a:chOff x="7544580" y="4187051"/>
            <a:chExt cx="4047056" cy="1899713"/>
          </a:xfrm>
        </p:grpSpPr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880762A2-694D-4A55-9564-5FE0DB36805C}"/>
                </a:ext>
              </a:extLst>
            </p:cNvPr>
            <p:cNvSpPr/>
            <p:nvPr/>
          </p:nvSpPr>
          <p:spPr>
            <a:xfrm>
              <a:off x="7544580" y="4187051"/>
              <a:ext cx="4047056" cy="18997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A9A35377-2B83-4266-B22C-879BAF6CB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0792" y="4611951"/>
              <a:ext cx="1838564" cy="383778"/>
            </a:xfrm>
            <a:prstGeom prst="rect">
              <a:avLst/>
            </a:prstGeom>
          </p:spPr>
        </p:pic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09AAF627-239E-4EE9-A186-4E1CCB95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0792" y="5060067"/>
              <a:ext cx="2472796" cy="385441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444B302-B777-4D14-BBCF-BF120EB4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3588" y="5091992"/>
              <a:ext cx="958047" cy="297957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2EC75476-1021-4DF3-B5DE-50B1F7B0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0792" y="5489431"/>
              <a:ext cx="1838564" cy="501125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7C6BED15-4AC8-462F-B38E-A68876F2A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0792" y="4272565"/>
              <a:ext cx="1343899" cy="312259"/>
            </a:xfrm>
            <a:prstGeom prst="rect">
              <a:avLst/>
            </a:prstGeom>
          </p:spPr>
        </p:pic>
      </p:grp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FC8F8F9-3E43-4E8B-B696-4042F2C1501D}"/>
              </a:ext>
            </a:extLst>
          </p:cNvPr>
          <p:cNvSpPr/>
          <p:nvPr/>
        </p:nvSpPr>
        <p:spPr>
          <a:xfrm>
            <a:off x="4934030" y="4110840"/>
            <a:ext cx="6897751" cy="1899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0C4EB-B0A7-41AC-AEDB-8559C91B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А как добиться </a:t>
            </a:r>
            <a:r>
              <a:rPr lang="ru-RU" sz="8000" dirty="0">
                <a:solidFill>
                  <a:srgbClr val="99FF66"/>
                </a:solidFill>
              </a:rPr>
              <a:t>результата</a:t>
            </a:r>
            <a:r>
              <a:rPr lang="ru-RU" dirty="0"/>
              <a:t>???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9BD83FE0-2F3C-434E-83A7-40D3911DA1E0}"/>
              </a:ext>
            </a:extLst>
          </p:cNvPr>
          <p:cNvGrpSpPr/>
          <p:nvPr/>
        </p:nvGrpSpPr>
        <p:grpSpPr>
          <a:xfrm>
            <a:off x="858977" y="2919229"/>
            <a:ext cx="10880442" cy="1046721"/>
            <a:chOff x="858977" y="2919229"/>
            <a:chExt cx="10880442" cy="1046721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AC5DC097-AC14-4746-AAC7-EADB1257B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977" y="3027426"/>
              <a:ext cx="8783788" cy="938524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ABC9DAC-CD48-49BE-B43B-3581F935F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424"/>
            <a:stretch/>
          </p:blipFill>
          <p:spPr>
            <a:xfrm>
              <a:off x="9642765" y="2919229"/>
              <a:ext cx="2096654" cy="104233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5BC974-A598-403E-B0CD-48D03B243FE9}"/>
              </a:ext>
            </a:extLst>
          </p:cNvPr>
          <p:cNvSpPr txBox="1"/>
          <p:nvPr/>
        </p:nvSpPr>
        <p:spPr>
          <a:xfrm>
            <a:off x="3594107" y="2821172"/>
            <a:ext cx="96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Segoe UI Variable Display Semil" pitchFamily="2" charset="0"/>
              </a:rPr>
              <a:t>ОЗУ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2F5C8-8756-4F64-8231-7215E195F174}"/>
              </a:ext>
            </a:extLst>
          </p:cNvPr>
          <p:cNvSpPr txBox="1"/>
          <p:nvPr/>
        </p:nvSpPr>
        <p:spPr>
          <a:xfrm>
            <a:off x="5878942" y="2842760"/>
            <a:ext cx="96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Segoe UI Variable Display Semil" pitchFamily="2" charset="0"/>
              </a:rPr>
              <a:t>ЦПУ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595CD-D309-4DB7-B60C-ED21C87260BF}"/>
              </a:ext>
            </a:extLst>
          </p:cNvPr>
          <p:cNvSpPr txBox="1"/>
          <p:nvPr/>
        </p:nvSpPr>
        <p:spPr>
          <a:xfrm>
            <a:off x="8036217" y="2817010"/>
            <a:ext cx="96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Segoe UI Variable Display Semil" pitchFamily="2" charset="0"/>
              </a:rPr>
              <a:t>Юзеры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2A692-BF96-47F8-B464-7FD08E82EA6C}"/>
              </a:ext>
            </a:extLst>
          </p:cNvPr>
          <p:cNvSpPr txBox="1"/>
          <p:nvPr/>
        </p:nvSpPr>
        <p:spPr>
          <a:xfrm>
            <a:off x="3609103" y="3602773"/>
            <a:ext cx="287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Segoe UI Variable Display Semil" pitchFamily="2" charset="0"/>
              </a:rPr>
              <a:t>Дни для оптимизации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E2FBB-198A-4F64-879A-2444305966E3}"/>
              </a:ext>
            </a:extLst>
          </p:cNvPr>
          <p:cNvSpPr txBox="1"/>
          <p:nvPr/>
        </p:nvSpPr>
        <p:spPr>
          <a:xfrm>
            <a:off x="360218" y="2484582"/>
            <a:ext cx="938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Формула расчета эффективности 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(</a:t>
            </a:r>
            <a:r>
              <a:rPr lang="ru-RU" dirty="0">
                <a:solidFill>
                  <a:schemeClr val="bg1"/>
                </a:solidFill>
                <a:latin typeface="Segoe UI Variable Display Semil" pitchFamily="2" charset="0"/>
              </a:rPr>
              <a:t>с целью) применения </a:t>
            </a:r>
            <a:r>
              <a:rPr lang="en-US" dirty="0">
                <a:solidFill>
                  <a:schemeClr val="bg1"/>
                </a:solidFill>
                <a:latin typeface="Segoe UI Variable Display Semil" pitchFamily="2" charset="0"/>
              </a:rPr>
              <a:t>SOLID:</a:t>
            </a:r>
            <a:endParaRPr lang="ru-RU" dirty="0">
              <a:solidFill>
                <a:schemeClr val="bg1"/>
              </a:solidFill>
              <a:latin typeface="Segoe UI Variable Display Semil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7E872-B920-4F75-BF00-70208F294D53}"/>
              </a:ext>
            </a:extLst>
          </p:cNvPr>
          <p:cNvSpPr txBox="1"/>
          <p:nvPr/>
        </p:nvSpPr>
        <p:spPr>
          <a:xfrm>
            <a:off x="10002982" y="3648369"/>
            <a:ext cx="158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UI Variable Display Semil" pitchFamily="2" charset="0"/>
              </a:rPr>
              <a:t>Формула Эрланга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0913BE3-3868-45D6-BE03-5D41503E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895" y="4745195"/>
            <a:ext cx="1109379" cy="345022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EB7B109-DBDB-4AB0-999B-BA28D14C9FBB}"/>
              </a:ext>
            </a:extLst>
          </p:cNvPr>
          <p:cNvSpPr/>
          <p:nvPr/>
        </p:nvSpPr>
        <p:spPr>
          <a:xfrm>
            <a:off x="1929349" y="5508606"/>
            <a:ext cx="407384" cy="321034"/>
          </a:xfrm>
          <a:prstGeom prst="rect">
            <a:avLst/>
          </a:prstGeom>
          <a:noFill/>
          <a:ln w="57150"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A0E54FB7-A6DD-446F-83CC-39AE414D1FAE}"/>
              </a:ext>
            </a:extLst>
          </p:cNvPr>
          <p:cNvSpPr/>
          <p:nvPr/>
        </p:nvSpPr>
        <p:spPr>
          <a:xfrm>
            <a:off x="4172069" y="5129608"/>
            <a:ext cx="924590" cy="845153"/>
          </a:xfrm>
          <a:prstGeom prst="rightArrow">
            <a:avLst/>
          </a:prstGeom>
          <a:solidFill>
            <a:srgbClr val="0070C0"/>
          </a:solidFill>
          <a:ln w="38100">
            <a:solidFill>
              <a:srgbClr val="0C295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ACE82B25-6B43-4C17-A73A-5E227BF9ECED}"/>
              </a:ext>
            </a:extLst>
          </p:cNvPr>
          <p:cNvGrpSpPr/>
          <p:nvPr/>
        </p:nvGrpSpPr>
        <p:grpSpPr>
          <a:xfrm>
            <a:off x="5195453" y="4118076"/>
            <a:ext cx="3911603" cy="410744"/>
            <a:chOff x="5029197" y="4184817"/>
            <a:chExt cx="5737601" cy="602487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676C7707-4886-4EA4-BEFA-13B2C7F00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" r="15685"/>
            <a:stretch/>
          </p:blipFill>
          <p:spPr>
            <a:xfrm>
              <a:off x="5029197" y="4295963"/>
              <a:ext cx="4465785" cy="394742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B0968D8B-63A8-46CA-8E9D-D9A706487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4267"/>
            <a:stretch/>
          </p:blipFill>
          <p:spPr>
            <a:xfrm>
              <a:off x="9494982" y="4184817"/>
              <a:ext cx="1271816" cy="60248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ED92A70-F394-41C3-A07A-BC27624DE0BF}"/>
              </a:ext>
            </a:extLst>
          </p:cNvPr>
          <p:cNvSpPr txBox="1"/>
          <p:nvPr/>
        </p:nvSpPr>
        <p:spPr>
          <a:xfrm>
            <a:off x="5124365" y="4453584"/>
            <a:ext cx="66150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Black" panose="020B0A04020102020204" pitchFamily="34" charset="0"/>
              </a:rPr>
              <a:t>164.6 </a:t>
            </a:r>
            <a:r>
              <a:rPr lang="ru-RU" sz="1400" dirty="0">
                <a:latin typeface="Segoe UI Variable Display Semil" pitchFamily="2" charset="0"/>
              </a:rPr>
              <a:t>– единицы улучшения состояния системы по отношению к изначальным.</a:t>
            </a:r>
            <a:endParaRPr lang="ru-RU" sz="1400" dirty="0">
              <a:latin typeface="Arial Black" panose="020B0A04020102020204" pitchFamily="34" charset="0"/>
            </a:endParaRPr>
          </a:p>
          <a:p>
            <a:r>
              <a:rPr lang="ru-RU" sz="1400" dirty="0">
                <a:latin typeface="Arial Black" panose="020B0A04020102020204" pitchFamily="34" charset="0"/>
              </a:rPr>
              <a:t>1</a:t>
            </a:r>
            <a:r>
              <a:rPr lang="ru-RU" sz="1400" dirty="0">
                <a:latin typeface="Segoe UI Variable Display Semil" pitchFamily="2" charset="0"/>
              </a:rPr>
              <a:t> - это идеальное состояние, чтобы найти вероятность, что система справляется с нагрузкой.</a:t>
            </a:r>
          </a:p>
          <a:p>
            <a:r>
              <a:rPr lang="ru-RU" sz="1400" dirty="0">
                <a:latin typeface="Arial Black" panose="020B0A04020102020204" pitchFamily="34" charset="0"/>
              </a:rPr>
              <a:t>71.77 %</a:t>
            </a:r>
            <a:r>
              <a:rPr lang="ru-RU" sz="1400" dirty="0">
                <a:latin typeface="Segoe UI Variable Display Semil" pitchFamily="2" charset="0"/>
              </a:rPr>
              <a:t> – единиц процента, насколько хорошо повлиял </a:t>
            </a:r>
            <a:r>
              <a:rPr lang="en-US" sz="1400" dirty="0">
                <a:latin typeface="Segoe UI Variable Display Semil" pitchFamily="2" charset="0"/>
              </a:rPr>
              <a:t>SOLID </a:t>
            </a:r>
            <a:r>
              <a:rPr lang="ru-RU" sz="1400" dirty="0">
                <a:latin typeface="Segoe UI Variable Display Semil" pitchFamily="2" charset="0"/>
              </a:rPr>
              <a:t>на разрабатываемый проект.</a:t>
            </a:r>
          </a:p>
          <a:p>
            <a:r>
              <a:rPr lang="ru-RU" sz="1400" dirty="0">
                <a:latin typeface="Arial Black" panose="020B0A04020102020204" pitchFamily="34" charset="0"/>
              </a:rPr>
              <a:t>0,564 (56.4 %) </a:t>
            </a:r>
            <a:r>
              <a:rPr lang="ru-RU" sz="1400" dirty="0">
                <a:latin typeface="Segoe UI Variable Display Semil" pitchFamily="2" charset="0"/>
              </a:rPr>
              <a:t>– вероятность отказа, </a:t>
            </a:r>
            <a:r>
              <a:rPr lang="ru-RU" sz="1400" b="1" dirty="0">
                <a:latin typeface="Segoe UI Variable Display Semil" pitchFamily="2" charset="0"/>
              </a:rPr>
              <a:t>относительно хороший показатель</a:t>
            </a:r>
            <a:r>
              <a:rPr lang="ru-RU" sz="1400" dirty="0">
                <a:latin typeface="Segoe UI Variable Display Semil" pitchFamily="2" charset="0"/>
              </a:rPr>
              <a:t>, что при текущей нагрузке 40% система обрабатывает корректно.</a:t>
            </a:r>
          </a:p>
          <a:p>
            <a:endParaRPr lang="ru-RU" sz="1400" dirty="0">
              <a:latin typeface="Segoe UI Variable Display Semil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3BE268-6B97-4572-8250-FDEB97BCE94B}"/>
              </a:ext>
            </a:extLst>
          </p:cNvPr>
          <p:cNvSpPr txBox="1"/>
          <p:nvPr/>
        </p:nvSpPr>
        <p:spPr>
          <a:xfrm>
            <a:off x="2513254" y="5480898"/>
            <a:ext cx="1731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Segoe UI Variable Display Semil" pitchFamily="2" charset="0"/>
              </a:rPr>
              <a:t>Нужно улучшить</a:t>
            </a:r>
          </a:p>
        </p:txBody>
      </p:sp>
      <p:sp>
        <p:nvSpPr>
          <p:cNvPr id="55" name="Стрелка: вправо 54">
            <a:extLst>
              <a:ext uri="{FF2B5EF4-FFF2-40B4-BE49-F238E27FC236}">
                <a16:creationId xmlns:a16="http://schemas.microsoft.com/office/drawing/2014/main" id="{F12F2D70-43C7-4552-8C24-6D344C896FAC}"/>
              </a:ext>
            </a:extLst>
          </p:cNvPr>
          <p:cNvSpPr/>
          <p:nvPr/>
        </p:nvSpPr>
        <p:spPr>
          <a:xfrm rot="5400000">
            <a:off x="2476395" y="3726032"/>
            <a:ext cx="924590" cy="845153"/>
          </a:xfrm>
          <a:prstGeom prst="rightArrow">
            <a:avLst/>
          </a:prstGeom>
          <a:solidFill>
            <a:srgbClr val="0070C0"/>
          </a:solidFill>
          <a:ln w="38100">
            <a:solidFill>
              <a:srgbClr val="0C295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6275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>
                <a:solidFill>
                  <a:srgbClr val="99FF66"/>
                </a:solidFill>
              </a:rPr>
              <a:t>Выводы: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A6088D-1FA1-48F4-96A4-95F442BE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91" y="1958109"/>
            <a:ext cx="10975109" cy="3995353"/>
          </a:xfrm>
        </p:spPr>
        <p:txBody>
          <a:bodyPr>
            <a:normAutofit/>
          </a:bodyPr>
          <a:lstStyle/>
          <a:p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REST – это набор рекомендаций, которые помогут построить выразительный и расширяемый API.</a:t>
            </a:r>
          </a:p>
          <a:p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Представления не обязательно должны соответствовать 1 к 1 доменным сущностям. </a:t>
            </a:r>
          </a:p>
          <a:p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Каждый ресурс на сервере имеет свой неизменяемый идентификатор, операции над сущностью выполняются в привязке этому идентификатору. </a:t>
            </a:r>
          </a:p>
          <a:p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API строится вокруг HTTP </a:t>
            </a:r>
            <a:r>
              <a:rPr lang="ru-RU" dirty="0" err="1">
                <a:latin typeface="Segoe UI Variable Display Semil" pitchFamily="2" charset="0"/>
                <a:cs typeface="Segoe UI Semibold" panose="020B0702040204020203" pitchFamily="34" charset="0"/>
              </a:rPr>
              <a:t>verbs</a:t>
            </a:r>
            <a:r>
              <a:rPr lang="ru-RU" dirty="0">
                <a:latin typeface="Segoe UI Variable Display Semil" pitchFamily="2" charset="0"/>
                <a:cs typeface="Segoe UI Semibold" panose="020B0702040204020203" pitchFamily="34" charset="0"/>
              </a:rPr>
              <a:t>, CRUD операции ложатся на них 1 к 1, иные операции выполняются через POST (или PUT) методы. </a:t>
            </a:r>
          </a:p>
        </p:txBody>
      </p:sp>
    </p:spTree>
    <p:extLst>
      <p:ext uri="{BB962C8B-B14F-4D97-AF65-F5344CB8AC3E}">
        <p14:creationId xmlns:p14="http://schemas.microsoft.com/office/powerpoint/2010/main" val="2384956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D8A6088D-1FA1-48F4-96A4-95F442BE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908" y="2059706"/>
            <a:ext cx="8460509" cy="2198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>
                <a:solidFill>
                  <a:srgbClr val="99FF66"/>
                </a:solidFill>
                <a:latin typeface="Arial Black" panose="020B0A04020102020204" pitchFamily="34" charset="0"/>
              </a:rPr>
              <a:t>«Человек молод до тех пор, пока делает глупости».</a:t>
            </a:r>
            <a:endParaRPr lang="ru-RU" sz="4400" dirty="0">
              <a:solidFill>
                <a:srgbClr val="99FF66"/>
              </a:solidFill>
              <a:latin typeface="Arial Black" panose="020B0A04020102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0447EDD-EA23-4C9B-84A1-61660B0E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заключении: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03D403B-E6E5-4AB3-9BA2-85592BCF9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r="22202"/>
          <a:stretch/>
        </p:blipFill>
        <p:spPr bwMode="auto">
          <a:xfrm>
            <a:off x="452582" y="2059707"/>
            <a:ext cx="2457513" cy="299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C829CE07-666E-47D6-8B1B-367FDA6ACDAA}"/>
              </a:ext>
            </a:extLst>
          </p:cNvPr>
          <p:cNvSpPr txBox="1">
            <a:spLocks/>
          </p:cNvSpPr>
          <p:nvPr/>
        </p:nvSpPr>
        <p:spPr>
          <a:xfrm>
            <a:off x="6012874" y="4257963"/>
            <a:ext cx="5597236" cy="108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 Black" panose="020B0A04020102020204" pitchFamily="34" charset="0"/>
              </a:rPr>
              <a:t>Пётр Леонидович </a:t>
            </a:r>
            <a:r>
              <a:rPr lang="ru-RU" dirty="0" err="1">
                <a:latin typeface="Arial Black" panose="020B0A04020102020204" pitchFamily="34" charset="0"/>
              </a:rPr>
              <a:t>Капица</a:t>
            </a:r>
            <a:r>
              <a:rPr lang="ru-RU" dirty="0">
                <a:latin typeface="Arial Black" panose="020B0A04020102020204" pitchFamily="34" charset="0"/>
              </a:rPr>
              <a:t>, </a:t>
            </a:r>
          </a:p>
          <a:p>
            <a:pPr marL="0" indent="0">
              <a:buNone/>
            </a:pPr>
            <a:r>
              <a:rPr lang="ru-RU" sz="1600" dirty="0">
                <a:latin typeface="Arial Black" panose="020B0A04020102020204" pitchFamily="34" charset="0"/>
              </a:rPr>
              <a:t>советский физик, инженер и </a:t>
            </a:r>
            <a:r>
              <a:rPr lang="ru-RU" sz="1600" dirty="0" err="1">
                <a:latin typeface="Arial Black" panose="020B0A04020102020204" pitchFamily="34" charset="0"/>
              </a:rPr>
              <a:t>инноватор</a:t>
            </a:r>
            <a:r>
              <a:rPr lang="ru-RU" sz="1600" dirty="0">
                <a:latin typeface="Arial Black" panose="020B0A04020102020204" pitchFamily="34" charset="0"/>
              </a:rPr>
              <a:t>, Нобелевский лауреат (1978)</a:t>
            </a:r>
            <a:endParaRPr lang="ru-RU" dirty="0">
              <a:latin typeface="Arial Black" panose="020B0A04020102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60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0447EDD-EA23-4C9B-84A1-61660B0E8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872" y="1212758"/>
            <a:ext cx="5560291" cy="4010409"/>
          </a:xfrm>
        </p:spPr>
        <p:txBody>
          <a:bodyPr/>
          <a:lstStyle/>
          <a:p>
            <a:r>
              <a:rPr lang="ru-RU" sz="8000" dirty="0">
                <a:latin typeface="Arial Black" panose="020B0A04020102020204" pitchFamily="34" charset="0"/>
              </a:rPr>
              <a:t>Всем спасибо!</a:t>
            </a:r>
          </a:p>
        </p:txBody>
      </p:sp>
      <p:pic>
        <p:nvPicPr>
          <p:cNvPr id="13" name="Лайк от Терминатор Т-800">
            <a:hlinkClick r:id="" action="ppaction://media"/>
            <a:extLst>
              <a:ext uri="{FF2B5EF4-FFF2-40B4-BE49-F238E27FC236}">
                <a16:creationId xmlns:a16="http://schemas.microsoft.com/office/drawing/2014/main" id="{48ADAE90-4B13-4DC0-8F72-065B99473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54" r="24915"/>
          <a:stretch/>
        </p:blipFill>
        <p:spPr>
          <a:xfrm>
            <a:off x="1" y="796725"/>
            <a:ext cx="6095999" cy="48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>
            <a:extLst>
              <a:ext uri="{FF2B5EF4-FFF2-40B4-BE49-F238E27FC236}">
                <a16:creationId xmlns:a16="http://schemas.microsoft.com/office/drawing/2014/main" id="{D1D45732-EEB3-42E7-94A7-1FAEA99B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64" y="2318751"/>
            <a:ext cx="9993745" cy="354720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57382"/>
            <a:ext cx="10515600" cy="777731"/>
          </a:xfrm>
        </p:spPr>
        <p:txBody>
          <a:bodyPr/>
          <a:lstStyle/>
          <a:p>
            <a:r>
              <a:rPr lang="ru-RU" dirty="0"/>
              <a:t>CRUD МЕТОДЫ НА БАЗЕ HTTP </a:t>
            </a:r>
          </a:p>
        </p:txBody>
      </p:sp>
    </p:spTree>
    <p:extLst>
      <p:ext uri="{BB962C8B-B14F-4D97-AF65-F5344CB8AC3E}">
        <p14:creationId xmlns:p14="http://schemas.microsoft.com/office/powerpoint/2010/main" val="3589285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C08ED7-E28B-42ED-8E5D-34E231ED24DD}"/>
              </a:ext>
            </a:extLst>
          </p:cNvPr>
          <p:cNvSpPr/>
          <p:nvPr/>
        </p:nvSpPr>
        <p:spPr>
          <a:xfrm>
            <a:off x="3935844" y="4294917"/>
            <a:ext cx="7683501" cy="868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E5D6B-E320-4FAB-9CF9-A74C4D2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3" y="2476500"/>
            <a:ext cx="8480715" cy="3343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00B0F0"/>
                </a:solidFill>
                <a:latin typeface="Arial Black" panose="020B0A04020102020204" pitchFamily="34" charset="0"/>
              </a:rPr>
              <a:t>Получение</a:t>
            </a:r>
            <a:r>
              <a:rPr lang="ru-RU" sz="3200" dirty="0">
                <a:latin typeface="Arial Black" panose="020B0A04020102020204" pitchFamily="34" charset="0"/>
              </a:rPr>
              <a:t> данных о журнале: </a:t>
            </a:r>
            <a:endParaRPr lang="en-US" sz="32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40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ПЛОХО</a:t>
            </a:r>
            <a:r>
              <a:rPr lang="ru-RU" sz="4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4000" dirty="0">
                <a:latin typeface="Arial Black" panose="020B0A04020102020204" pitchFamily="34" charset="0"/>
              </a:rPr>
              <a:t>GET</a:t>
            </a:r>
            <a:r>
              <a:rPr lang="en-US" sz="4000" dirty="0">
                <a:latin typeface="Arial Black" panose="020B0A04020102020204" pitchFamily="34" charset="0"/>
              </a:rPr>
              <a:t>:</a:t>
            </a:r>
            <a:r>
              <a:rPr lang="ru-RU" sz="4000" dirty="0">
                <a:latin typeface="Arial Black" panose="020B0A04020102020204" pitchFamily="34" charset="0"/>
              </a:rPr>
              <a:t> /</a:t>
            </a:r>
            <a:r>
              <a:rPr lang="en-US" sz="4000" dirty="0">
                <a:latin typeface="Arial Black" panose="020B0A04020102020204" pitchFamily="34" charset="0"/>
              </a:rPr>
              <a:t>comics</a:t>
            </a:r>
            <a:r>
              <a:rPr lang="ru-RU" sz="4000" dirty="0">
                <a:latin typeface="Arial Black" panose="020B0A04020102020204" pitchFamily="34" charset="0"/>
              </a:rPr>
              <a:t>?</a:t>
            </a:r>
            <a:r>
              <a:rPr lang="ru-RU" sz="4000" dirty="0" err="1">
                <a:latin typeface="Arial Black" panose="020B0A04020102020204" pitchFamily="34" charset="0"/>
              </a:rPr>
              <a:t>id</a:t>
            </a:r>
            <a:r>
              <a:rPr lang="ru-RU" sz="4000" dirty="0">
                <a:latin typeface="Arial Black" panose="020B0A04020102020204" pitchFamily="34" charset="0"/>
              </a:rPr>
              <a:t>=1 </a:t>
            </a:r>
            <a:endParaRPr lang="en-US" sz="4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4000" b="1" dirty="0">
                <a:ln w="19050">
                  <a:solidFill>
                    <a:schemeClr val="tx1"/>
                  </a:solidFill>
                </a:ln>
                <a:solidFill>
                  <a:srgbClr val="99FF66"/>
                </a:solidFill>
                <a:latin typeface="Arial Black" panose="020B0A04020102020204" pitchFamily="34" charset="0"/>
              </a:rPr>
              <a:t>ХОРОШО</a:t>
            </a:r>
            <a:r>
              <a:rPr lang="ru-RU" sz="4000" dirty="0">
                <a:ln w="19050">
                  <a:solidFill>
                    <a:schemeClr val="tx1"/>
                  </a:solidFill>
                </a:ln>
                <a:latin typeface="Arial Black" panose="020B0A04020102020204" pitchFamily="34" charset="0"/>
              </a:rPr>
              <a:t> </a:t>
            </a:r>
            <a:r>
              <a:rPr lang="ru-RU" sz="40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GET</a:t>
            </a:r>
            <a:r>
              <a:rPr lang="en-US" sz="40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:</a:t>
            </a:r>
            <a:r>
              <a:rPr lang="ru-RU" sz="4000" dirty="0">
                <a:ln w="19050">
                  <a:solidFill>
                    <a:schemeClr val="tx1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ru-RU" sz="40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</a:t>
            </a:r>
            <a:r>
              <a:rPr lang="en-US" sz="40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comics</a:t>
            </a:r>
            <a:r>
              <a:rPr lang="ru-RU" sz="40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/{</a:t>
            </a:r>
            <a:r>
              <a:rPr lang="ru-RU" sz="4000" dirty="0" err="1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id</a:t>
            </a:r>
            <a:r>
              <a:rPr lang="ru-RU" sz="4000" dirty="0">
                <a:ln w="19050">
                  <a:noFill/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}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49F6730-81B5-4929-A4A4-77A37202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06488"/>
            <a:ext cx="10515600" cy="428625"/>
          </a:xfrm>
        </p:spPr>
        <p:txBody>
          <a:bodyPr/>
          <a:lstStyle/>
          <a:p>
            <a:r>
              <a:rPr lang="ru-RU" dirty="0"/>
              <a:t>ХОРОШИЙ, ПЛОХОЙ, </a:t>
            </a:r>
            <a:r>
              <a:rPr lang="ru-RU" strike="sngStrike" dirty="0"/>
              <a:t>ЗЛОЙ</a:t>
            </a:r>
            <a:r>
              <a:rPr lang="ru-RU" dirty="0"/>
              <a:t> </a:t>
            </a:r>
            <a:r>
              <a:rPr lang="en-US" dirty="0"/>
              <a:t>RESTFUL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7665-D870-4A46-A207-AC53D1E4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2431473"/>
            <a:ext cx="3254952" cy="32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734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4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6FBFD"/>
      </a:accent1>
      <a:accent2>
        <a:srgbClr val="FD9EA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3277</Words>
  <Application>Microsoft Office PowerPoint</Application>
  <PresentationFormat>Широкоэкранный</PresentationFormat>
  <Paragraphs>436</Paragraphs>
  <Slides>79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6" baseType="lpstr">
      <vt:lpstr>Arial</vt:lpstr>
      <vt:lpstr>Arial Black</vt:lpstr>
      <vt:lpstr>Bahnschrift SemiBold SemiConden</vt:lpstr>
      <vt:lpstr>Calibri</vt:lpstr>
      <vt:lpstr>Segoe UI Black</vt:lpstr>
      <vt:lpstr>Segoe UI Variable Display Semil</vt:lpstr>
      <vt:lpstr>Тема Office</vt:lpstr>
      <vt:lpstr>НЕУДОБНЫЕ ВОПРОСЫ: разработка REST API</vt:lpstr>
      <vt:lpstr>Кто я?</vt:lpstr>
      <vt:lpstr>План мастер-класса</vt:lpstr>
      <vt:lpstr>ЧТО ТАКОЕ RESTFUL?</vt:lpstr>
      <vt:lpstr>ЧТО ТАКОЕ RESTFUL?</vt:lpstr>
      <vt:lpstr>И? Зачем? ТЕХНОЛОГИЯ.</vt:lpstr>
      <vt:lpstr>ЧТО ТАКОЕ ПРЕДСТАВЛЕНИЕ? </vt:lpstr>
      <vt:lpstr>CRUD МЕТОДЫ НА БАЗЕ HTTP </vt:lpstr>
      <vt:lpstr>ХОРОШИЙ, ПЛОХОЙ, ЗЛОЙ RESTFUL</vt:lpstr>
      <vt:lpstr>ХОРОШИЙ, ПЛОХОЙ, ЗЛОЙ RESTFUL</vt:lpstr>
      <vt:lpstr>ХОРОШИЙ, ПЛОХОЙ, ЗЛОЙ RESTFUL</vt:lpstr>
      <vt:lpstr>ХОРОШИЙ, ПЛОХОЙ, ЗЛОЙ RESTFUL</vt:lpstr>
      <vt:lpstr>ХОРОШИЙ, ПЛОХОЙ, ЗЛОЙ RESTFUL</vt:lpstr>
      <vt:lpstr>ХОРОШИЙ, ПЛОХОЙ, ЗЛОЙ RESTFUL</vt:lpstr>
      <vt:lpstr>БАЗА ДАННЫХ</vt:lpstr>
      <vt:lpstr>МЕХАНИКА ЗАПРОСА</vt:lpstr>
      <vt:lpstr>ПИШЕМ? А НА ЧЁМ?</vt:lpstr>
      <vt:lpstr>Что такое MVC?</vt:lpstr>
      <vt:lpstr>Что такое MVC?</vt:lpstr>
      <vt:lpstr>Что такое MVC?</vt:lpstr>
      <vt:lpstr>Что такое MVC?</vt:lpstr>
      <vt:lpstr>Что такое MVC?</vt:lpstr>
      <vt:lpstr>Что такое MVC?</vt:lpstr>
      <vt:lpstr>Что такое MVC?</vt:lpstr>
      <vt:lpstr>Просто о понятном</vt:lpstr>
      <vt:lpstr>НА ПЕРЕФЕРИИ ТЕХНОЛОГИЙ</vt:lpstr>
      <vt:lpstr>REST API PHP: по шагам</vt:lpstr>
      <vt:lpstr>REST API PHP: по шагам</vt:lpstr>
      <vt:lpstr>REST API PHP: по шагам</vt:lpstr>
      <vt:lpstr>REST API PHP: по шагам</vt:lpstr>
      <vt:lpstr>REST API PHP: по шагам</vt:lpstr>
      <vt:lpstr>REST API PHP: по шагам</vt:lpstr>
      <vt:lpstr>REST API PHP: ВЫВОД</vt:lpstr>
      <vt:lpstr>REST API PHP: ВЫВОД</vt:lpstr>
      <vt:lpstr>REST API PHP: по шагам</vt:lpstr>
      <vt:lpstr>REST API PHP: по шагам</vt:lpstr>
      <vt:lpstr>REST API PHP: по шагам</vt:lpstr>
      <vt:lpstr>REST API PHP: ВЫВОД</vt:lpstr>
      <vt:lpstr>REST API PHP: ВЫВОД</vt:lpstr>
      <vt:lpstr>PHP. M(S)VC. ПРОСТО.</vt:lpstr>
      <vt:lpstr>PHP (api): авторский подход</vt:lpstr>
      <vt:lpstr>PHP (api): авторский подход</vt:lpstr>
      <vt:lpstr>PHP (api): авторский подход</vt:lpstr>
      <vt:lpstr>PHP (api): авторский подход</vt:lpstr>
      <vt:lpstr>PHP (api): авторский подход</vt:lpstr>
      <vt:lpstr>REST API PHP: ВЫВОД</vt:lpstr>
      <vt:lpstr>SOLID vs MVC </vt:lpstr>
      <vt:lpstr>А теперь про бизнес</vt:lpstr>
      <vt:lpstr>SOLID: немного про эффективность</vt:lpstr>
      <vt:lpstr>SOLID: ещё проще</vt:lpstr>
      <vt:lpstr>SOLID: не понятно, можно проще?</vt:lpstr>
      <vt:lpstr>ASP.Net: технологии и зависимости</vt:lpstr>
      <vt:lpstr>ASP.Net: немного про эффективность</vt:lpstr>
      <vt:lpstr>ASP.Net : ready…stady…csharp!</vt:lpstr>
      <vt:lpstr>ASP.Net : ready…stady…csharp!</vt:lpstr>
      <vt:lpstr>ASP.Net : ready…stady…csharp!</vt:lpstr>
      <vt:lpstr>ASP.Net : ready…stady…csharp!</vt:lpstr>
      <vt:lpstr>ASP.Net : ready…stady…csharp!</vt:lpstr>
      <vt:lpstr>ASP.Net : JSON WEB TOKEN</vt:lpstr>
      <vt:lpstr>ASP.Net : JSON WEB TOKEN</vt:lpstr>
      <vt:lpstr>ASP.Net : JSON WEB TOKEN</vt:lpstr>
      <vt:lpstr>ASP.Net : JSON WEB TOKEN</vt:lpstr>
      <vt:lpstr>Тестирование REST</vt:lpstr>
      <vt:lpstr>Тестирование REST</vt:lpstr>
      <vt:lpstr>#OPENAPI</vt:lpstr>
      <vt:lpstr>#OPENAPI</vt:lpstr>
      <vt:lpstr>#OPENAPI</vt:lpstr>
      <vt:lpstr>Монолит или микросервисы?</vt:lpstr>
      <vt:lpstr>Микросервисы. Просто и понятно?</vt:lpstr>
      <vt:lpstr>Микросервисы. При простое.</vt:lpstr>
      <vt:lpstr>Монолит. При простое.</vt:lpstr>
      <vt:lpstr>Микросервисы. При нагрузке.</vt:lpstr>
      <vt:lpstr>Монолит. При нагрузке.</vt:lpstr>
      <vt:lpstr>Монолит. При нагрузке.</vt:lpstr>
      <vt:lpstr>А как добиться результата???</vt:lpstr>
      <vt:lpstr>А как добиться результата???</vt:lpstr>
      <vt:lpstr>Выводы:</vt:lpstr>
      <vt:lpstr>В заключении:</vt:lpstr>
      <vt:lpstr>Всем 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Станислав Макиевский</cp:lastModifiedBy>
  <cp:revision>45</cp:revision>
  <dcterms:created xsi:type="dcterms:W3CDTF">2023-02-07T07:56:16Z</dcterms:created>
  <dcterms:modified xsi:type="dcterms:W3CDTF">2024-10-26T10:11:01Z</dcterms:modified>
</cp:coreProperties>
</file>